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64" r:id="rId7"/>
    <p:sldId id="735" r:id="rId8"/>
    <p:sldId id="602" r:id="rId9"/>
    <p:sldId id="265" r:id="rId10"/>
    <p:sldId id="266" r:id="rId11"/>
    <p:sldId id="728" r:id="rId12"/>
    <p:sldId id="736" r:id="rId13"/>
    <p:sldId id="737" r:id="rId14"/>
    <p:sldId id="741" r:id="rId15"/>
    <p:sldId id="738" r:id="rId16"/>
    <p:sldId id="730" r:id="rId17"/>
    <p:sldId id="569" r:id="rId18"/>
    <p:sldId id="739" r:id="rId19"/>
    <p:sldId id="693" r:id="rId20"/>
    <p:sldId id="732" r:id="rId21"/>
    <p:sldId id="731" r:id="rId22"/>
    <p:sldId id="742" r:id="rId23"/>
    <p:sldId id="729" r:id="rId24"/>
    <p:sldId id="658" r:id="rId25"/>
    <p:sldId id="657" r:id="rId26"/>
    <p:sldId id="720" r:id="rId27"/>
    <p:sldId id="398" r:id="rId28"/>
    <p:sldId id="734" r:id="rId29"/>
  </p:sldIdLst>
  <p:sldSz cx="12192000" cy="6858000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235889"/>
    <a:srgbClr val="339933"/>
    <a:srgbClr val="000000"/>
    <a:srgbClr val="00B400"/>
    <a:srgbClr val="007400"/>
    <a:srgbClr val="007033"/>
    <a:srgbClr val="FF6F0D"/>
    <a:srgbClr val="FF9147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25" autoAdjust="0"/>
    <p:restoredTop sz="94510" autoAdjust="0"/>
  </p:normalViewPr>
  <p:slideViewPr>
    <p:cSldViewPr snapToGrid="0">
      <p:cViewPr varScale="1">
        <p:scale>
          <a:sx n="79" d="100"/>
          <a:sy n="79" d="100"/>
        </p:scale>
        <p:origin x="1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2305"/>
          </a:xfrm>
          <a:prstGeom prst="rect">
            <a:avLst/>
          </a:prstGeom>
        </p:spPr>
        <p:txBody>
          <a:bodyPr vert="horz" lIns="94794" tIns="47398" rIns="94794" bIns="4739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2305"/>
          </a:xfrm>
          <a:prstGeom prst="rect">
            <a:avLst/>
          </a:prstGeom>
        </p:spPr>
        <p:txBody>
          <a:bodyPr vert="horz" lIns="94794" tIns="47398" rIns="94794" bIns="47398" rtlCol="0"/>
          <a:lstStyle>
            <a:lvl1pPr algn="r">
              <a:defRPr sz="1200"/>
            </a:lvl1pPr>
          </a:lstStyle>
          <a:p>
            <a:fld id="{C5CB69F4-69C8-42D4-A4BB-E341D794224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2305"/>
          </a:xfrm>
          <a:prstGeom prst="rect">
            <a:avLst/>
          </a:prstGeom>
        </p:spPr>
        <p:txBody>
          <a:bodyPr vert="horz" lIns="94794" tIns="47398" rIns="94794" bIns="4739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2305"/>
          </a:xfrm>
          <a:prstGeom prst="rect">
            <a:avLst/>
          </a:prstGeom>
        </p:spPr>
        <p:txBody>
          <a:bodyPr vert="horz" lIns="94794" tIns="47398" rIns="94794" bIns="47398" rtlCol="0" anchor="b"/>
          <a:lstStyle>
            <a:lvl1pPr algn="r">
              <a:defRPr sz="1200"/>
            </a:lvl1pPr>
          </a:lstStyle>
          <a:p>
            <a:fld id="{2FC4ED46-C41F-462C-8D93-F72D7D7375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916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4" tIns="49532" rIns="99064" bIns="49532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64" tIns="49532" rIns="99064" bIns="49532" rtlCol="0"/>
          <a:lstStyle>
            <a:lvl1pPr algn="r">
              <a:defRPr sz="1300"/>
            </a:lvl1pPr>
          </a:lstStyle>
          <a:p>
            <a:fld id="{C8E1B53F-105D-4DC8-B71C-00CEAAE310B2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4" tIns="49532" rIns="99064" bIns="4953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64" tIns="49532" rIns="99064" bIns="49532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8427" cy="513507"/>
          </a:xfrm>
          <a:prstGeom prst="rect">
            <a:avLst/>
          </a:prstGeom>
        </p:spPr>
        <p:txBody>
          <a:bodyPr vert="horz" lIns="99064" tIns="49532" rIns="99064" bIns="49532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</p:spPr>
        <p:txBody>
          <a:bodyPr vert="horz" lIns="99064" tIns="49532" rIns="99064" bIns="49532" rtlCol="0" anchor="b"/>
          <a:lstStyle>
            <a:lvl1pPr algn="r">
              <a:defRPr sz="1300"/>
            </a:lvl1pPr>
          </a:lstStyle>
          <a:p>
            <a:fld id="{97276487-BAF9-442E-828B-E2370FFC7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7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C0E30-3184-64E4-618B-DE348B536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EF14380-3FB3-1EE6-82CB-FEB43F42E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AD3C5E1-0965-6E8B-C8DF-38FDFB4BB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B598B4-2F6A-4326-BA9E-D9F3A92C5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6487-BAF9-442E-828B-E2370FFC7B6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9652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28357-6E08-1780-DCC2-176DFDD0B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DCB0E09-7480-1DA4-95EC-EA3AEA76E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FB34D79-2699-7905-EEA3-A4AB09D75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A8387D0-28E9-7598-9EF5-F38CEF710C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6487-BAF9-442E-828B-E2370FFC7B6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196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09B368ED-7497-8D7B-C765-D5F64C02B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>
            <a:extLst>
              <a:ext uri="{FF2B5EF4-FFF2-40B4-BE49-F238E27FC236}">
                <a16:creationId xmlns:a16="http://schemas.microsoft.com/office/drawing/2014/main" id="{7DE06350-B8CE-B490-B00C-F467AD6373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>
            <a:extLst>
              <a:ext uri="{FF2B5EF4-FFF2-40B4-BE49-F238E27FC236}">
                <a16:creationId xmlns:a16="http://schemas.microsoft.com/office/drawing/2014/main" id="{CC7D0947-7588-A7F8-44ED-27F3593D78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>
            <a:extLst>
              <a:ext uri="{FF2B5EF4-FFF2-40B4-BE49-F238E27FC236}">
                <a16:creationId xmlns:a16="http://schemas.microsoft.com/office/drawing/2014/main" id="{54D341D1-E2E4-633D-EE7A-915B98ACDF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3995" y="9721111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580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38872-0ED8-B503-8003-0661B32A0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6CB2753-769E-0EE8-78DC-2D8EB5064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7792591-97E1-C7B1-2E2F-5B4F58BBF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9F1F8-0075-009D-311D-0EED64C7FA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6487-BAF9-442E-828B-E2370FFC7B6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839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6487-BAF9-442E-828B-E2370FFC7B6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613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6487-BAF9-442E-828B-E2370FFC7B6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067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6487-BAF9-442E-828B-E2370FFC7B6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772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0A22E274-B825-E575-7EF7-B40F10EBF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>
            <a:extLst>
              <a:ext uri="{FF2B5EF4-FFF2-40B4-BE49-F238E27FC236}">
                <a16:creationId xmlns:a16="http://schemas.microsoft.com/office/drawing/2014/main" id="{36796162-9883-DB3A-9322-0EFE4D3585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>
            <a:extLst>
              <a:ext uri="{FF2B5EF4-FFF2-40B4-BE49-F238E27FC236}">
                <a16:creationId xmlns:a16="http://schemas.microsoft.com/office/drawing/2014/main" id="{D2A52BAA-3D2C-2196-1918-5C5AC73748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>
            <a:extLst>
              <a:ext uri="{FF2B5EF4-FFF2-40B4-BE49-F238E27FC236}">
                <a16:creationId xmlns:a16="http://schemas.microsoft.com/office/drawing/2014/main" id="{2E89276A-8ACB-CCF9-A0E7-28B3375404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3995" y="9721111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823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DC2EA1D4-493E-CF2E-08A3-7EFA2E96F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>
            <a:extLst>
              <a:ext uri="{FF2B5EF4-FFF2-40B4-BE49-F238E27FC236}">
                <a16:creationId xmlns:a16="http://schemas.microsoft.com/office/drawing/2014/main" id="{A3DE8F0C-C9AD-7C2F-B7C7-7DBE618AC3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>
            <a:extLst>
              <a:ext uri="{FF2B5EF4-FFF2-40B4-BE49-F238E27FC236}">
                <a16:creationId xmlns:a16="http://schemas.microsoft.com/office/drawing/2014/main" id="{6493B466-B17D-0909-624E-58AA3F676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>
            <a:extLst>
              <a:ext uri="{FF2B5EF4-FFF2-40B4-BE49-F238E27FC236}">
                <a16:creationId xmlns:a16="http://schemas.microsoft.com/office/drawing/2014/main" id="{4D4E6771-7985-B408-7E0B-9E3CE34E42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3995" y="9721111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248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6487-BAF9-442E-828B-E2370FFC7B6A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14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4023995" y="9721111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BB2A05F2-21B6-C1B7-9657-B6A9A00AF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D9623AF2-90F5-F05D-2BB3-39F4A698AA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49ADAA6B-DB77-E6D5-83B0-164A08709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674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4023995" y="9721111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D8C34F1E-C21C-5A49-2EFD-7C36557F4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>
            <a:extLst>
              <a:ext uri="{FF2B5EF4-FFF2-40B4-BE49-F238E27FC236}">
                <a16:creationId xmlns:a16="http://schemas.microsoft.com/office/drawing/2014/main" id="{69BFE44E-AA4B-07FE-39CB-F23B35ACB3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>
            <a:extLst>
              <a:ext uri="{FF2B5EF4-FFF2-40B4-BE49-F238E27FC236}">
                <a16:creationId xmlns:a16="http://schemas.microsoft.com/office/drawing/2014/main" id="{7CF928BC-9F2B-BA64-BD9B-1A87AEF6D1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>
            <a:extLst>
              <a:ext uri="{FF2B5EF4-FFF2-40B4-BE49-F238E27FC236}">
                <a16:creationId xmlns:a16="http://schemas.microsoft.com/office/drawing/2014/main" id="{0740C229-FE6E-AB17-8F17-A93533BA878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3995" y="9721111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45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E7AEA-09FA-6376-408B-0DFD4891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6B8E65B-9CAA-A3FC-98AD-5CAB52104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FCE96B1-A6E5-3D85-BB73-98A64DC45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B28EE9-2FCD-5685-D22D-37B75DC18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6487-BAF9-442E-828B-E2370FFC7B6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832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 txBox="1">
            <a:spLocks noGrp="1"/>
          </p:cNvSpPr>
          <p:nvPr>
            <p:ph type="sldNum" idx="12"/>
          </p:nvPr>
        </p:nvSpPr>
        <p:spPr>
          <a:xfrm>
            <a:off x="4023995" y="9721111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4023995" y="9721111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B8B68FEC-1428-008C-4FBB-CEEAD64F8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>
            <a:extLst>
              <a:ext uri="{FF2B5EF4-FFF2-40B4-BE49-F238E27FC236}">
                <a16:creationId xmlns:a16="http://schemas.microsoft.com/office/drawing/2014/main" id="{64B22CE6-3BC3-DD4E-7512-0CF6576977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>
            <a:extLst>
              <a:ext uri="{FF2B5EF4-FFF2-40B4-BE49-F238E27FC236}">
                <a16:creationId xmlns:a16="http://schemas.microsoft.com/office/drawing/2014/main" id="{B7F591B5-62A5-AFC0-B9C8-FD69287CB8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>
            <a:extLst>
              <a:ext uri="{FF2B5EF4-FFF2-40B4-BE49-F238E27FC236}">
                <a16:creationId xmlns:a16="http://schemas.microsoft.com/office/drawing/2014/main" id="{97ADA2AB-8634-3687-0570-00029658A4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3995" y="9721111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11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597E3-55D2-870D-0EFB-CE5059AED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0E7816B-B030-CABF-BD82-FE2E678D3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2EB02FC-3E7D-2CAC-684B-80A8C5DA8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829F6A-EB08-CAC8-2866-902330EB2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76487-BAF9-442E-828B-E2370FFC7B6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955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58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379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34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17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80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75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55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5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0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177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13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C54C-35DB-4962-87AF-6B209E29963F}" type="datetimeFigureOut">
              <a:rPr lang="pl-PL" smtClean="0"/>
              <a:t>11.01.2025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B6FD-B472-4062-AA7F-7B9001E45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07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4hbImUZ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asywszkole.pl/wp-content/uploads/2021/06/FRS_Checklista_AM-w-szkol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42fDPgd" TargetMode="External"/><Relationship Id="rId5" Type="http://schemas.openxmlformats.org/officeDocument/2006/relationships/hyperlink" Target="https://asywszkole.pl/wp-content/uploads/2025/01/WroclawskieStandardy_202410.pdf" TargetMode="Externa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edukacja/konsultacje-publiczne-rzadowego-programu-wyrownywania-szans-edukacyjnych-dzieci-i-mlodziezy-z-ukrainy-szkola-dla-wszystkich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asywszkole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asywszkole.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it.ly/4gMpXhN" TargetMode="External"/><Relationship Id="rId5" Type="http://schemas.openxmlformats.org/officeDocument/2006/relationships/hyperlink" Target="https://docs.google.com/forms/d/e/1FAIpQLSeVqn06HOPvSfVb1derjMp66LCX0qo6uZyahaGNyfpSECgTxg/viewform?usp=sharing" TargetMode="External"/><Relationship Id="rId4" Type="http://schemas.openxmlformats.org/officeDocument/2006/relationships/hyperlink" Target="https://www.facebook.com/FundacjaNaRzeczRoznorodnosciSpolecznej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frs.org.p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psir.uw.edu.pl/studia-podyplomowe-asystentura-miedzykulturowa-w-szkol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mailto:agorska@ffrs.org.pl" TargetMode="External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hyperlink" Target="mailto:agnieszka.kozakoszczak@uw.edu.pl" TargetMode="External"/><Relationship Id="rId4" Type="http://schemas.openxmlformats.org/officeDocument/2006/relationships/hyperlink" Target="mailto:akozakoszczak@ffrs.org.pl" TargetMode="Externa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sz.praca.gov.pl/rynek-pracy/bazy-danych/klasyfikacja-zawodow-i-specjalnosci/wyszukiwarka-opisow-zawodow/-/klasyfikacja_zawodow/zawod/531205?_jobclassificationportlet_WAR_nnkportlet_backUrl=https%3A%2F%2Fpsz.praca.gov.pl%2Frynek-pracy%2Fbazy-danych%2Fklasyfikacja-zawodow-i-specjalnosci%2Fwyszukiwarka-opisow-zawodow%2F%3Fp_p_id%3Djobclassificationportlet_WAR_nnkportlet%26p_p_lifecycle%3D0%26p_p_state%3Dnormal%26p_p_mode%3Dview%26p_p_col_id%3Dcolumn-1%26p_p_col_count%3D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4aaUP9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-6055"/>
            <a:ext cx="6304558" cy="44820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4675" y="636484"/>
            <a:ext cx="6034359" cy="4180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ASYSTENTKI I ASYSTENCI MIĘDZYKULTUROWI W SZKOŁACH – CO WARTO WIEDZIEĆ?</a:t>
            </a:r>
          </a:p>
          <a:p>
            <a:pPr marL="3600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Informacja dla dyrekcji i kadry szkół przyjmujących dzieci i młodzież</a:t>
            </a:r>
            <a:br>
              <a:rPr lang="pl-PL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 doświadczeniem migracji.</a:t>
            </a:r>
            <a:endParaRPr lang="pl-PL"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600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pl-P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rudzień 2024 r.</a:t>
            </a:r>
            <a:endParaRPr dirty="0"/>
          </a:p>
          <a:p>
            <a:pPr marL="3600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 descr="Szkoła Doktorska Nauk Społecznych UW | Warsaw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 descr="Szkoła Doktorska Nauk Społecznych UW | Warsaw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t="-340" r="11556" b="513"/>
          <a:stretch/>
        </p:blipFill>
        <p:spPr>
          <a:xfrm>
            <a:off x="6212544" y="-25713"/>
            <a:ext cx="5979599" cy="450166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  <p:grpSp>
        <p:nvGrpSpPr>
          <p:cNvPr id="96" name="Google Shape;96;p1"/>
          <p:cNvGrpSpPr/>
          <p:nvPr/>
        </p:nvGrpSpPr>
        <p:grpSpPr>
          <a:xfrm>
            <a:off x="800221" y="5445199"/>
            <a:ext cx="10553579" cy="911151"/>
            <a:chOff x="612775" y="4069924"/>
            <a:chExt cx="10553579" cy="911151"/>
          </a:xfrm>
        </p:grpSpPr>
        <p:pic>
          <p:nvPicPr>
            <p:cNvPr id="97" name="Google Shape;97;p1"/>
            <p:cNvPicPr preferRelativeResize="0"/>
            <p:nvPr/>
          </p:nvPicPr>
          <p:blipFill rotWithShape="1">
            <a:blip r:embed="rId4">
              <a:alphaModFix/>
            </a:blip>
            <a:srcRect l="6402" t="23177" r="4603" b="20435"/>
            <a:stretch/>
          </p:blipFill>
          <p:spPr>
            <a:xfrm>
              <a:off x="3799968" y="4165086"/>
              <a:ext cx="360270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5">
              <a:alphaModFix/>
            </a:blip>
            <a:srcRect l="9439" t="24432" r="12054" b="18942"/>
            <a:stretch/>
          </p:blipFill>
          <p:spPr>
            <a:xfrm>
              <a:off x="8153138" y="4069924"/>
              <a:ext cx="3013216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/>
            <p:cNvPicPr preferRelativeResize="0"/>
            <p:nvPr/>
          </p:nvPicPr>
          <p:blipFill rotWithShape="1">
            <a:blip r:embed="rId6">
              <a:alphaModFix/>
            </a:blip>
            <a:srcRect l="4315" t="5098" r="4221" b="7019"/>
            <a:stretch/>
          </p:blipFill>
          <p:spPr>
            <a:xfrm>
              <a:off x="612775" y="4081075"/>
              <a:ext cx="2133333" cy="90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EE5A2-2A15-0275-9344-1DC1583B9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range check mark 8 icon - Free orange check mark icons">
            <a:extLst>
              <a:ext uri="{FF2B5EF4-FFF2-40B4-BE49-F238E27FC236}">
                <a16:creationId xmlns:a16="http://schemas.microsoft.com/office/drawing/2014/main" id="{44E7F411-488D-50E0-025E-70C2C0135F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6FBC7A31-594A-3CF7-3357-C049E3A80268}"/>
              </a:ext>
            </a:extLst>
          </p:cNvPr>
          <p:cNvGrpSpPr/>
          <p:nvPr/>
        </p:nvGrpSpPr>
        <p:grpSpPr>
          <a:xfrm>
            <a:off x="641990" y="3209916"/>
            <a:ext cx="11049036" cy="1576384"/>
            <a:chOff x="754688" y="4247878"/>
            <a:chExt cx="11049036" cy="1798386"/>
          </a:xfrm>
        </p:grpSpPr>
        <p:sp>
          <p:nvSpPr>
            <p:cNvPr id="11" name="Symbol zastępczy zawartości 2">
              <a:extLst>
                <a:ext uri="{FF2B5EF4-FFF2-40B4-BE49-F238E27FC236}">
                  <a16:creationId xmlns:a16="http://schemas.microsoft.com/office/drawing/2014/main" id="{074AC193-18EB-1BE7-CD7E-A753F319E418}"/>
                </a:ext>
              </a:extLst>
            </p:cNvPr>
            <p:cNvSpPr txBox="1">
              <a:spLocks/>
            </p:cNvSpPr>
            <p:nvPr/>
          </p:nvSpPr>
          <p:spPr>
            <a:xfrm>
              <a:off x="754688" y="4247878"/>
              <a:ext cx="10778809" cy="9971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pl-PL" sz="1800" dirty="0"/>
            </a:p>
          </p:txBody>
        </p:sp>
        <p:sp>
          <p:nvSpPr>
            <p:cNvPr id="17" name="Symbol zastępczy zawartości 2">
              <a:extLst>
                <a:ext uri="{FF2B5EF4-FFF2-40B4-BE49-F238E27FC236}">
                  <a16:creationId xmlns:a16="http://schemas.microsoft.com/office/drawing/2014/main" id="{5D9981A8-7848-096F-D22B-DB00F68C958B}"/>
                </a:ext>
              </a:extLst>
            </p:cNvPr>
            <p:cNvSpPr txBox="1">
              <a:spLocks/>
            </p:cNvSpPr>
            <p:nvPr/>
          </p:nvSpPr>
          <p:spPr>
            <a:xfrm>
              <a:off x="799838" y="5044512"/>
              <a:ext cx="11003886" cy="10017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 lang="pl-PL" sz="1800" dirty="0"/>
            </a:p>
          </p:txBody>
        </p: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DA774BFD-7EC4-6A9B-A681-5785F71F6988}"/>
              </a:ext>
            </a:extLst>
          </p:cNvPr>
          <p:cNvSpPr/>
          <p:nvPr/>
        </p:nvSpPr>
        <p:spPr>
          <a:xfrm>
            <a:off x="0" y="0"/>
            <a:ext cx="12191999" cy="56580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/>
              <a:t>    Jak zatrudnić asystentkę lub asystenta międzykulturowego w szkole?</a:t>
            </a:r>
            <a:endParaRPr lang="pl-PL" sz="28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8BD99D5-B619-51C3-11DE-CDDCCDE12383}"/>
              </a:ext>
            </a:extLst>
          </p:cNvPr>
          <p:cNvSpPr/>
          <p:nvPr/>
        </p:nvSpPr>
        <p:spPr>
          <a:xfrm>
            <a:off x="312121" y="798096"/>
            <a:ext cx="11438547" cy="418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endParaRPr lang="pl-PL" sz="400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300" dirty="0"/>
              <a:t>Aby zatrudnić asystentki i asystentów </a:t>
            </a:r>
            <a:r>
              <a:rPr lang="pl-PL" sz="2300" b="1" dirty="0"/>
              <a:t>dla dzieci z Ukrainy</a:t>
            </a:r>
            <a:r>
              <a:rPr lang="pl-PL" sz="2300" dirty="0"/>
              <a:t>, które przybyły do Polski po 24 lutego 2022 można dodatkowo skorzystać z następujących źródeł finansowania i przepisów: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Fundusz Pomocy, o którym mowa ustawie z dnia 12 marca 2022 r. o pomocy obywatelom Ukrainy w związku z konfliktem zbrojnym na terytorium tego państwa </a:t>
            </a:r>
            <a:b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(Dz. U. 2024 poz. 167 z późn.zm.)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Od 2025 r.: </a:t>
            </a:r>
            <a:r>
              <a:rPr lang="pl-PL" sz="2400" dirty="0"/>
              <a:t>Rządowy program wyrównywania szans edukacyjnych dzieci i młodzieży z Ukrainy „Szkoła dla wszystkich” na lata 2024-2027 (w grudniu 2024 zakończyły się konsultacje społeczne programu, jego wdrożenie jest planowane w 2025 r.).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52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AF916-E14B-E8C0-340C-61013B0C6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range check mark 8 icon - Free orange check mark icons">
            <a:extLst>
              <a:ext uri="{FF2B5EF4-FFF2-40B4-BE49-F238E27FC236}">
                <a16:creationId xmlns:a16="http://schemas.microsoft.com/office/drawing/2014/main" id="{B31FE9EB-110F-1294-330E-33C7E678AB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D6CD77D-9636-0CF0-6F14-E920E17F1519}"/>
              </a:ext>
            </a:extLst>
          </p:cNvPr>
          <p:cNvGrpSpPr/>
          <p:nvPr/>
        </p:nvGrpSpPr>
        <p:grpSpPr>
          <a:xfrm>
            <a:off x="641990" y="3209916"/>
            <a:ext cx="11049036" cy="1576384"/>
            <a:chOff x="754688" y="4247878"/>
            <a:chExt cx="11049036" cy="1798386"/>
          </a:xfrm>
        </p:grpSpPr>
        <p:sp>
          <p:nvSpPr>
            <p:cNvPr id="11" name="Symbol zastępczy zawartości 2">
              <a:extLst>
                <a:ext uri="{FF2B5EF4-FFF2-40B4-BE49-F238E27FC236}">
                  <a16:creationId xmlns:a16="http://schemas.microsoft.com/office/drawing/2014/main" id="{B67186DB-0C6E-D260-82CA-7BD5318EAB5F}"/>
                </a:ext>
              </a:extLst>
            </p:cNvPr>
            <p:cNvSpPr txBox="1">
              <a:spLocks/>
            </p:cNvSpPr>
            <p:nvPr/>
          </p:nvSpPr>
          <p:spPr>
            <a:xfrm>
              <a:off x="754688" y="4247878"/>
              <a:ext cx="10778809" cy="9971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pl-PL" sz="1800" dirty="0"/>
            </a:p>
          </p:txBody>
        </p:sp>
        <p:sp>
          <p:nvSpPr>
            <p:cNvPr id="17" name="Symbol zastępczy zawartości 2">
              <a:extLst>
                <a:ext uri="{FF2B5EF4-FFF2-40B4-BE49-F238E27FC236}">
                  <a16:creationId xmlns:a16="http://schemas.microsoft.com/office/drawing/2014/main" id="{862D8C6E-B5B7-ABC4-44F1-8AD1E114A484}"/>
                </a:ext>
              </a:extLst>
            </p:cNvPr>
            <p:cNvSpPr txBox="1">
              <a:spLocks/>
            </p:cNvSpPr>
            <p:nvPr/>
          </p:nvSpPr>
          <p:spPr>
            <a:xfrm>
              <a:off x="799838" y="5044512"/>
              <a:ext cx="11003886" cy="10017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 lang="pl-PL" sz="1800" dirty="0"/>
            </a:p>
          </p:txBody>
        </p: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D4A2961A-5D34-7FDE-ED6C-0B81E703402F}"/>
              </a:ext>
            </a:extLst>
          </p:cNvPr>
          <p:cNvSpPr/>
          <p:nvPr/>
        </p:nvSpPr>
        <p:spPr>
          <a:xfrm>
            <a:off x="0" y="0"/>
            <a:ext cx="12191999" cy="982494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/>
              <a:t>   Jak efektywnie współpracować z asystentkami i asystentami oraz wykorzystać </a:t>
            </a:r>
            <a:br>
              <a:rPr lang="pl-PL" sz="2800" b="1" dirty="0"/>
            </a:br>
            <a:r>
              <a:rPr lang="pl-PL" sz="2800" b="1" dirty="0"/>
              <a:t>   ich potencjał?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A330C68-A221-F6E5-B6A2-60B99D95CE65}"/>
              </a:ext>
            </a:extLst>
          </p:cNvPr>
          <p:cNvSpPr/>
          <p:nvPr/>
        </p:nvSpPr>
        <p:spPr>
          <a:xfrm>
            <a:off x="252479" y="1080157"/>
            <a:ext cx="11438547" cy="122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200" dirty="0"/>
              <a:t>Zatrudnienie asystentek i asystentów to ogromna pomoc zarówno dla dzieci, jak i dla kadry szkoły.</a:t>
            </a:r>
            <a:br>
              <a:rPr lang="pl-PL" sz="2200" dirty="0"/>
            </a:br>
            <a:r>
              <a:rPr lang="pl-PL" sz="2200" dirty="0"/>
              <a:t>Aby w pełni wykorzystać ten potencjał, warto skorzystać z doświadczeń szkół oraz organizacji pozarządowych, które od wielu lat współpracują z asystentkami i asystentami.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6821B6-6DDF-B148-C345-A65DDC67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79" t="20762" r="26286" b="6286"/>
          <a:stretch/>
        </p:blipFill>
        <p:spPr>
          <a:xfrm>
            <a:off x="0" y="2718000"/>
            <a:ext cx="2929348" cy="4140000"/>
          </a:xfrm>
          <a:prstGeom prst="rect">
            <a:avLst/>
          </a:prstGeom>
        </p:spPr>
      </p:pic>
      <p:pic>
        <p:nvPicPr>
          <p:cNvPr id="9" name="Obraz 8" descr="Obraz zawierający tekst, wizytówka, logo, Czcionka&#10;&#10;Opis wygenerowany automatycznie">
            <a:extLst>
              <a:ext uri="{FF2B5EF4-FFF2-40B4-BE49-F238E27FC236}">
                <a16:creationId xmlns:a16="http://schemas.microsoft.com/office/drawing/2014/main" id="{A3BD69D5-F77A-3A19-DE40-1747B7C56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78" y="2718000"/>
            <a:ext cx="2928121" cy="41400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EA54A4B-2414-41B2-73E6-21D5234EA6D4}"/>
              </a:ext>
            </a:extLst>
          </p:cNvPr>
          <p:cNvSpPr txBox="1"/>
          <p:nvPr/>
        </p:nvSpPr>
        <p:spPr>
          <a:xfrm>
            <a:off x="5994650" y="2718000"/>
            <a:ext cx="6093822" cy="454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pl-PL" sz="2200" dirty="0"/>
              <a:t>Można przeczytać o nich w publikacji pt. </a:t>
            </a:r>
            <a:r>
              <a:rPr lang="pl-PL" sz="2200" dirty="0">
                <a:hlinkClick r:id="rId5"/>
              </a:rPr>
              <a:t>Wrocławskie standardy pracy asystentek i asystentów międzykulturowych budowanie międzykulturowej społeczności szkolnej</a:t>
            </a:r>
            <a:br>
              <a:rPr lang="pl-PL" sz="2200" dirty="0"/>
            </a:br>
            <a:r>
              <a:rPr lang="pl-PL" sz="2200" dirty="0"/>
              <a:t>link: </a:t>
            </a:r>
            <a:r>
              <a:rPr lang="pl-PL" sz="2200" dirty="0">
                <a:hlinkClick r:id="rId6"/>
              </a:rPr>
              <a:t>https://bit.ly/42fDPgd</a:t>
            </a:r>
            <a:r>
              <a:rPr lang="pl-PL" sz="2200" dirty="0"/>
              <a:t> 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pl-PL" sz="2200" dirty="0"/>
              <a:t>Zachęcamy także do zapoznania się z </a:t>
            </a:r>
            <a:r>
              <a:rPr lang="pl-PL" sz="2200" dirty="0" err="1">
                <a:hlinkClick r:id="rId7"/>
              </a:rPr>
              <a:t>Checklistą</a:t>
            </a:r>
            <a:r>
              <a:rPr lang="pl-PL" sz="2200" dirty="0">
                <a:hlinkClick r:id="rId7"/>
              </a:rPr>
              <a:t> dla szkół współpracujących z asystentkami i asystentami  międzykulturowymi</a:t>
            </a:r>
            <a:br>
              <a:rPr lang="pl-PL" sz="2200" dirty="0"/>
            </a:br>
            <a:r>
              <a:rPr lang="pl-PL" sz="2200" dirty="0"/>
              <a:t>link: </a:t>
            </a:r>
            <a:r>
              <a:rPr lang="pl-PL" sz="2200" dirty="0">
                <a:hlinkClick r:id="rId8"/>
              </a:rPr>
              <a:t>https://bit.ly/4hbImUZ</a:t>
            </a:r>
            <a:r>
              <a:rPr lang="pl-PL" sz="2200" dirty="0"/>
              <a:t> 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63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>
          <a:extLst>
            <a:ext uri="{FF2B5EF4-FFF2-40B4-BE49-F238E27FC236}">
              <a16:creationId xmlns:a16="http://schemas.microsoft.com/office/drawing/2014/main" id="{9DE90DD1-5949-1119-868C-79066CFA2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>
            <a:extLst>
              <a:ext uri="{FF2B5EF4-FFF2-40B4-BE49-F238E27FC236}">
                <a16:creationId xmlns:a16="http://schemas.microsoft.com/office/drawing/2014/main" id="{0923145C-F923-39DD-3B38-0FD296A9E40C}"/>
              </a:ext>
            </a:extLst>
          </p:cNvPr>
          <p:cNvSpPr/>
          <p:nvPr/>
        </p:nvSpPr>
        <p:spPr>
          <a:xfrm>
            <a:off x="0" y="2313878"/>
            <a:ext cx="12192000" cy="2230243"/>
          </a:xfrm>
          <a:prstGeom prst="rect">
            <a:avLst/>
          </a:prstGeom>
          <a:solidFill>
            <a:srgbClr val="0070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Przepisy oświatowe</a:t>
            </a:r>
            <a:endParaRPr lang="pl-PL"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>
            <a:extLst>
              <a:ext uri="{FF2B5EF4-FFF2-40B4-BE49-F238E27FC236}">
                <a16:creationId xmlns:a16="http://schemas.microsoft.com/office/drawing/2014/main" id="{9F320A5B-011B-A9EF-2507-930D93D6AA1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70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A4292-DF5D-AE06-61D5-026244A12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range check mark 8 icon - Free orange check mark icons">
            <a:extLst>
              <a:ext uri="{FF2B5EF4-FFF2-40B4-BE49-F238E27FC236}">
                <a16:creationId xmlns:a16="http://schemas.microsoft.com/office/drawing/2014/main" id="{C9866916-2AC5-EB7A-07FC-E36CEF1DBA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2F3B6BAD-231F-33F1-D8E9-28DE1EDBD788}"/>
              </a:ext>
            </a:extLst>
          </p:cNvPr>
          <p:cNvGrpSpPr/>
          <p:nvPr/>
        </p:nvGrpSpPr>
        <p:grpSpPr>
          <a:xfrm>
            <a:off x="641990" y="3209916"/>
            <a:ext cx="11049036" cy="1576384"/>
            <a:chOff x="754688" y="4247878"/>
            <a:chExt cx="11049036" cy="1798386"/>
          </a:xfrm>
        </p:grpSpPr>
        <p:sp>
          <p:nvSpPr>
            <p:cNvPr id="11" name="Symbol zastępczy zawartości 2">
              <a:extLst>
                <a:ext uri="{FF2B5EF4-FFF2-40B4-BE49-F238E27FC236}">
                  <a16:creationId xmlns:a16="http://schemas.microsoft.com/office/drawing/2014/main" id="{20EF5218-1FE9-84CA-3F20-A24B9935AC88}"/>
                </a:ext>
              </a:extLst>
            </p:cNvPr>
            <p:cNvSpPr txBox="1">
              <a:spLocks/>
            </p:cNvSpPr>
            <p:nvPr/>
          </p:nvSpPr>
          <p:spPr>
            <a:xfrm>
              <a:off x="754688" y="4247878"/>
              <a:ext cx="10778809" cy="9971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pl-PL" sz="1800" dirty="0"/>
            </a:p>
          </p:txBody>
        </p:sp>
        <p:sp>
          <p:nvSpPr>
            <p:cNvPr id="17" name="Symbol zastępczy zawartości 2">
              <a:extLst>
                <a:ext uri="{FF2B5EF4-FFF2-40B4-BE49-F238E27FC236}">
                  <a16:creationId xmlns:a16="http://schemas.microsoft.com/office/drawing/2014/main" id="{EA061503-366A-F4F4-6093-273B2AF581C2}"/>
                </a:ext>
              </a:extLst>
            </p:cNvPr>
            <p:cNvSpPr txBox="1">
              <a:spLocks/>
            </p:cNvSpPr>
            <p:nvPr/>
          </p:nvSpPr>
          <p:spPr>
            <a:xfrm>
              <a:off x="799838" y="5044512"/>
              <a:ext cx="11003886" cy="10017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 lang="pl-PL" sz="1800" dirty="0"/>
            </a:p>
          </p:txBody>
        </p: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640B7C8F-56D4-B747-9564-25962CBAFEDF}"/>
              </a:ext>
            </a:extLst>
          </p:cNvPr>
          <p:cNvSpPr/>
          <p:nvPr/>
        </p:nvSpPr>
        <p:spPr>
          <a:xfrm>
            <a:off x="1" y="0"/>
            <a:ext cx="12191999" cy="56580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/>
              <a:t>    Aktualne przepisy oświatowe</a:t>
            </a:r>
            <a:endParaRPr lang="pl-PL" sz="2800" dirty="0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2E078F3F-D14A-2849-9060-B7239EE7F73B}"/>
              </a:ext>
            </a:extLst>
          </p:cNvPr>
          <p:cNvGrpSpPr/>
          <p:nvPr/>
        </p:nvGrpSpPr>
        <p:grpSpPr>
          <a:xfrm>
            <a:off x="1" y="768600"/>
            <a:ext cx="12191999" cy="905826"/>
            <a:chOff x="0" y="1028220"/>
            <a:chExt cx="12191999" cy="905826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45031F4C-307B-AE6E-F72F-6008D6F0AD94}"/>
                </a:ext>
              </a:extLst>
            </p:cNvPr>
            <p:cNvSpPr/>
            <p:nvPr/>
          </p:nvSpPr>
          <p:spPr>
            <a:xfrm>
              <a:off x="312120" y="1057716"/>
              <a:ext cx="11438547" cy="87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  <a:spcAft>
                  <a:spcPts val="2000"/>
                </a:spcAft>
              </a:pPr>
              <a:br>
                <a:rPr lang="pl-PL" sz="2300" dirty="0"/>
              </a:br>
              <a:r>
                <a:rPr lang="pl-PL" sz="2300" dirty="0"/>
                <a:t>- zawód, który „przetarł szlaki” dla asystentury międzykulturowej</a:t>
              </a:r>
              <a:endParaRPr lang="pl-PL" sz="2300" b="1" dirty="0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65DDD9A8-4DD1-E1BD-685E-342E6032D7DA}"/>
                </a:ext>
              </a:extLst>
            </p:cNvPr>
            <p:cNvSpPr/>
            <p:nvPr/>
          </p:nvSpPr>
          <p:spPr>
            <a:xfrm>
              <a:off x="0" y="1028220"/>
              <a:ext cx="12191999" cy="405469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2800" b="1" dirty="0"/>
                <a:t>	 od 2004: </a:t>
              </a:r>
              <a:r>
                <a:rPr lang="pl-PL" sz="2800" b="1" dirty="0" err="1"/>
                <a:t>Asystent_ka</a:t>
              </a:r>
              <a:r>
                <a:rPr lang="pl-PL" sz="2800" b="1" dirty="0"/>
                <a:t> edukacji romskiej </a:t>
              </a:r>
              <a:endParaRPr lang="pl-PL" sz="2800" dirty="0"/>
            </a:p>
          </p:txBody>
        </p:sp>
      </p:grpSp>
      <p:grpSp>
        <p:nvGrpSpPr>
          <p:cNvPr id="4" name="Grupa 3">
            <a:extLst>
              <a:ext uri="{FF2B5EF4-FFF2-40B4-BE49-F238E27FC236}">
                <a16:creationId xmlns:a16="http://schemas.microsoft.com/office/drawing/2014/main" id="{DA326379-7EC7-E082-5BEC-D8DDBA0C78DF}"/>
              </a:ext>
            </a:extLst>
          </p:cNvPr>
          <p:cNvGrpSpPr/>
          <p:nvPr/>
        </p:nvGrpSpPr>
        <p:grpSpPr>
          <a:xfrm>
            <a:off x="0" y="1920605"/>
            <a:ext cx="12191999" cy="1839626"/>
            <a:chOff x="0" y="1959308"/>
            <a:chExt cx="12191999" cy="1839626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5B71616D-94DF-4121-3ACB-AA3C4CF05A56}"/>
                </a:ext>
              </a:extLst>
            </p:cNvPr>
            <p:cNvSpPr/>
            <p:nvPr/>
          </p:nvSpPr>
          <p:spPr>
            <a:xfrm>
              <a:off x="0" y="1959308"/>
              <a:ext cx="12191999" cy="405469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2800" b="1" dirty="0"/>
                <a:t>	 od 2011: Pomoc nauczyciela (dla dzieci z doświadczeniem migracji)</a:t>
              </a:r>
              <a:endParaRPr lang="pl-PL" sz="2800" dirty="0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0BEF21C9-D9E9-650B-1812-F3056B61378F}"/>
                </a:ext>
              </a:extLst>
            </p:cNvPr>
            <p:cNvSpPr/>
            <p:nvPr/>
          </p:nvSpPr>
          <p:spPr>
            <a:xfrm>
              <a:off x="312121" y="2398551"/>
              <a:ext cx="11438547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pl-PL" sz="1600" dirty="0"/>
                <a:t>Ustawa prawo oświatowe Ustawa z dnia 14 grudnia 2016 Prawo Oświatowe, rozdział 7: Kształcenie osób przybywających z zagranicy, </a:t>
              </a:r>
              <a:r>
                <a:rPr lang="pl-PL" sz="1600" b="1" dirty="0"/>
                <a:t>Artykuł 165 ustęp 8</a:t>
              </a:r>
              <a:r>
                <a:rPr lang="pl-PL" sz="1600" dirty="0"/>
                <a:t>: </a:t>
              </a:r>
            </a:p>
            <a:p>
              <a:pPr lvl="0"/>
              <a:endParaRPr lang="pl-PL" sz="500" b="1" dirty="0"/>
            </a:p>
            <a:p>
              <a:pPr lvl="0"/>
              <a:r>
                <a:rPr lang="pl-PL" sz="2400" dirty="0"/>
                <a:t>Dzieci </a:t>
              </a:r>
              <a:r>
                <a:rPr lang="pl-PL" sz="2400" i="1" dirty="0"/>
                <a:t>mają prawo do pomocy udzielanej przez osobę władającą językiem kraju pochodzenia, zatrudnioną w charakterze pomocy nauczyciela przez dyrektora szkoły</a:t>
              </a:r>
              <a:r>
                <a:rPr lang="pl-PL" sz="2400" dirty="0"/>
                <a:t>.</a:t>
              </a:r>
              <a:endParaRPr lang="pl-PL" sz="2300" dirty="0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2ADCB022-1A95-0260-3337-9FDBFB4CE0BE}"/>
              </a:ext>
            </a:extLst>
          </p:cNvPr>
          <p:cNvGrpSpPr/>
          <p:nvPr/>
        </p:nvGrpSpPr>
        <p:grpSpPr>
          <a:xfrm>
            <a:off x="1" y="3955647"/>
            <a:ext cx="12191999" cy="2622171"/>
            <a:chOff x="1" y="3994246"/>
            <a:chExt cx="12191999" cy="2622171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768FE4D3-5EB7-08C5-0013-C729EC89A1A1}"/>
                </a:ext>
              </a:extLst>
            </p:cNvPr>
            <p:cNvSpPr/>
            <p:nvPr/>
          </p:nvSpPr>
          <p:spPr>
            <a:xfrm>
              <a:off x="1" y="3994246"/>
              <a:ext cx="12191999" cy="405469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2800" b="1" dirty="0"/>
                <a:t>	 od 1 września 2024: Asystent międzykulturowy</a:t>
              </a: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45031F4C-307B-AE6E-F72F-6008D6F0AD94}"/>
                </a:ext>
              </a:extLst>
            </p:cNvPr>
            <p:cNvSpPr/>
            <p:nvPr/>
          </p:nvSpPr>
          <p:spPr>
            <a:xfrm>
              <a:off x="376725" y="4546363"/>
              <a:ext cx="11438547" cy="2070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/>
                <a:t>Ustawa z dnia 14 grudnia 2016 Prawo Oświatowe, rozdział 7: Kształcenie osób przybywających z zagranicy, </a:t>
              </a:r>
              <a:r>
                <a:rPr lang="pl-PL" sz="1600" b="1" dirty="0"/>
                <a:t>Artykuł 165 ustęp 8a</a:t>
              </a:r>
              <a:br>
                <a:rPr lang="pl-PL" sz="1600" dirty="0"/>
              </a:br>
              <a:r>
                <a:rPr lang="pl-PL" sz="1600" dirty="0"/>
                <a:t>na podstawie </a:t>
              </a:r>
              <a:r>
                <a:rPr lang="pl-PL" sz="1600" dirty="0">
                  <a:effectLst/>
                  <a:ea typeface="Calibri" panose="020F0502020204030204" pitchFamily="34" charset="0"/>
                </a:rPr>
                <a:t>Ustawy o zmianie ustawy o pomocy obywatelom Ukrainy w związku z konfliktem zbrojnym na terytorium tego państwa oraz niektórych innych ustaw</a:t>
              </a:r>
              <a:r>
                <a:rPr lang="pl-PL" sz="1600" dirty="0">
                  <a:solidFill>
                    <a:srgbClr val="222222"/>
                  </a:solidFill>
                  <a:highlight>
                    <a:srgbClr val="FFFFFF"/>
                  </a:highlight>
                  <a:ea typeface="Calibri" panose="020F0502020204030204" pitchFamily="34" charset="0"/>
                </a:rPr>
                <a:t> z dnia 15 maja 2024.</a:t>
              </a:r>
              <a:r>
                <a:rPr lang="pl-PL" sz="1600" dirty="0">
                  <a:solidFill>
                    <a:srgbClr val="222222"/>
                  </a:solidFill>
                  <a:effectLst/>
                  <a:highlight>
                    <a:srgbClr val="FFFFFF"/>
                  </a:highlight>
                </a:rPr>
                <a:t> </a:t>
              </a:r>
            </a:p>
            <a:p>
              <a:pPr>
                <a:lnSpc>
                  <a:spcPct val="114000"/>
                </a:lnSpc>
                <a:spcAft>
                  <a:spcPts val="800"/>
                </a:spcAft>
              </a:pPr>
              <a:r>
                <a:rPr lang="pl-PL" sz="24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 szkole może być zatrudniony asystent międzykulturowy. Asystent międzykulturowy udziela osobom, o których mowa w ust. 7, pomocy w kontaktach  ze środowiskiem szkolnym, a także współdziała z ich rodzicami oraz szkołą.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32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90663" y="1209402"/>
            <a:ext cx="10466962" cy="564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800" dirty="0"/>
              <a:t>Przy zatrudnieniu od pomocy nauczyciela oraz asystentek i asystentów edukacji romskiej wymagane jest wykształcenie podstawowe.</a:t>
            </a:r>
          </a:p>
          <a:p>
            <a:pPr>
              <a:lnSpc>
                <a:spcPct val="130000"/>
              </a:lnSpc>
            </a:pPr>
            <a:endParaRPr lang="pl-PL" sz="2800" dirty="0"/>
          </a:p>
          <a:p>
            <a:pPr>
              <a:lnSpc>
                <a:spcPct val="130000"/>
              </a:lnSpc>
            </a:pPr>
            <a:r>
              <a:rPr lang="pl-PL" sz="2800" dirty="0"/>
              <a:t>Od asystentek i asystentów międzykulturowy wymagane jest wykształcenie średnie.</a:t>
            </a:r>
          </a:p>
          <a:p>
            <a:pPr>
              <a:lnSpc>
                <a:spcPct val="130000"/>
              </a:lnSpc>
            </a:pPr>
            <a:endParaRPr lang="pl-PL" sz="2800" dirty="0"/>
          </a:p>
          <a:p>
            <a:pPr>
              <a:lnSpc>
                <a:spcPct val="130000"/>
              </a:lnSpc>
            </a:pPr>
            <a:r>
              <a:rPr lang="pl-PL" sz="2800" dirty="0"/>
              <a:t>Ponadto wymogiem jest </a:t>
            </a:r>
            <a:r>
              <a:rPr lang="pl-PL" sz="2800" b="1" dirty="0"/>
              <a:t>znajomość języka polskiego </a:t>
            </a:r>
            <a:r>
              <a:rPr lang="pl-PL" sz="2800" dirty="0"/>
              <a:t>w stopniu komunikatywnym. </a:t>
            </a:r>
          </a:p>
          <a:p>
            <a:pPr>
              <a:lnSpc>
                <a:spcPct val="130000"/>
              </a:lnSpc>
            </a:pPr>
            <a:endParaRPr lang="pl-PL" sz="2800" dirty="0"/>
          </a:p>
          <a:p>
            <a:pPr marL="0" lvl="2">
              <a:lnSpc>
                <a:spcPct val="130000"/>
              </a:lnSpc>
            </a:pPr>
            <a:endParaRPr lang="pl-PL" sz="2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B6FD-B472-4062-AA7F-7B9001E450D4}" type="slidenum">
              <a:rPr lang="pl-PL" smtClean="0"/>
              <a:t>14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0" y="-8659"/>
            <a:ext cx="12191999" cy="832623"/>
          </a:xfrm>
          <a:prstGeom prst="rect">
            <a:avLst/>
          </a:prstGeom>
          <a:solidFill>
            <a:srgbClr val="00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/>
              <a:t>    Wymagania formalne przy zatrudnieniu asystentek i asystentów </a:t>
            </a:r>
            <a:br>
              <a:rPr lang="pl-PL" sz="2800" b="1" dirty="0"/>
            </a:br>
            <a:r>
              <a:rPr lang="pl-PL" sz="2800" b="1" dirty="0"/>
              <a:t>    międzykulturowych oraz pomocy nauczyciela</a:t>
            </a:r>
          </a:p>
        </p:txBody>
      </p:sp>
    </p:spTree>
    <p:extLst>
      <p:ext uri="{BB962C8B-B14F-4D97-AF65-F5344CB8AC3E}">
        <p14:creationId xmlns:p14="http://schemas.microsoft.com/office/powerpoint/2010/main" val="1818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range check mark 8 icon - Free orange check mark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1DF49AD-6A9D-1C76-BD64-91BACDE042FF}"/>
              </a:ext>
            </a:extLst>
          </p:cNvPr>
          <p:cNvSpPr/>
          <p:nvPr/>
        </p:nvSpPr>
        <p:spPr>
          <a:xfrm>
            <a:off x="1" y="-1"/>
            <a:ext cx="12191999" cy="656278"/>
          </a:xfrm>
          <a:prstGeom prst="rect">
            <a:avLst/>
          </a:prstGeom>
          <a:solidFill>
            <a:srgbClr val="00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/>
          </a:p>
          <a:p>
            <a:pPr algn="ctr"/>
            <a:r>
              <a:rPr lang="pl-PL" sz="2800" b="1" dirty="0"/>
              <a:t>Pomoc nauczyciela / asystent edukacji romskiej jako pracownik samorządowy</a:t>
            </a:r>
            <a:br>
              <a:rPr lang="pl-PL" sz="2800" b="1" dirty="0"/>
            </a:br>
            <a:endParaRPr lang="pl-PL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0F354-3CF9-B8DB-98D1-0B217567C46E}"/>
              </a:ext>
            </a:extLst>
          </p:cNvPr>
          <p:cNvSpPr txBox="1"/>
          <p:nvPr/>
        </p:nvSpPr>
        <p:spPr>
          <a:xfrm>
            <a:off x="460376" y="674107"/>
            <a:ext cx="1138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Rozporządzenie Rady Ministrów z dnia 25 października 2021 r. w sprawie wynagradzania pracowników samorządowych (Dz.U. 2021 poz. 1960)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3078E-712C-2710-618D-6B45D41EF186}"/>
              </a:ext>
            </a:extLst>
          </p:cNvPr>
          <p:cNvSpPr txBox="1"/>
          <p:nvPr/>
        </p:nvSpPr>
        <p:spPr>
          <a:xfrm>
            <a:off x="4435256" y="2703204"/>
            <a:ext cx="320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* Wynagrodzenie: 4.250 PLN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AB6A255-D2E3-07EC-77CE-BE9E479DA025}"/>
              </a:ext>
            </a:extLst>
          </p:cNvPr>
          <p:cNvSpPr/>
          <p:nvPr/>
        </p:nvSpPr>
        <p:spPr>
          <a:xfrm>
            <a:off x="-1" y="3157091"/>
            <a:ext cx="12191999" cy="656278"/>
          </a:xfrm>
          <a:prstGeom prst="rect">
            <a:avLst/>
          </a:prstGeom>
          <a:solidFill>
            <a:srgbClr val="00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/>
          </a:p>
          <a:p>
            <a:pPr algn="ctr"/>
            <a:r>
              <a:rPr lang="pl-PL" sz="2800" b="1" dirty="0"/>
              <a:t>Asystent międzykulturowy jako pracownik samorządowy</a:t>
            </a:r>
            <a:br>
              <a:rPr lang="pl-PL" sz="2800" b="1" dirty="0"/>
            </a:br>
            <a:endParaRPr lang="pl-PL" sz="2800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0DAFD1D-AAED-148B-100F-C583A474DE47}"/>
              </a:ext>
            </a:extLst>
          </p:cNvPr>
          <p:cNvSpPr txBox="1"/>
          <p:nvPr/>
        </p:nvSpPr>
        <p:spPr>
          <a:xfrm>
            <a:off x="460375" y="3837857"/>
            <a:ext cx="1138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Rozporządzenie Rady Ministrów z dnia 12 lipca 2024 r. zmieniające rozporządzenie w sprawie wynagradzania pracowników samorządowych (Dz.U. 2024 poz. 1071)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40501A95-7BB5-47B0-2768-118DD42F8C5B}"/>
              </a:ext>
            </a:extLst>
          </p:cNvPr>
          <p:cNvGraphicFramePr>
            <a:graphicFrameLocks noGrp="1"/>
          </p:cNvGraphicFramePr>
          <p:nvPr/>
        </p:nvGraphicFramePr>
        <p:xfrm>
          <a:off x="460376" y="4421156"/>
          <a:ext cx="11387635" cy="200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70">
                  <a:extLst>
                    <a:ext uri="{9D8B030D-6E8A-4147-A177-3AD203B41FA5}">
                      <a16:colId xmlns:a16="http://schemas.microsoft.com/office/drawing/2014/main" val="2421651485"/>
                    </a:ext>
                  </a:extLst>
                </a:gridCol>
                <a:gridCol w="7665758">
                  <a:extLst>
                    <a:ext uri="{9D8B030D-6E8A-4147-A177-3AD203B41FA5}">
                      <a16:colId xmlns:a16="http://schemas.microsoft.com/office/drawing/2014/main" val="3641321118"/>
                    </a:ext>
                  </a:extLst>
                </a:gridCol>
                <a:gridCol w="613482">
                  <a:extLst>
                    <a:ext uri="{9D8B030D-6E8A-4147-A177-3AD203B41FA5}">
                      <a16:colId xmlns:a16="http://schemas.microsoft.com/office/drawing/2014/main" val="2004366172"/>
                    </a:ext>
                  </a:extLst>
                </a:gridCol>
                <a:gridCol w="1841863">
                  <a:extLst>
                    <a:ext uri="{9D8B030D-6E8A-4147-A177-3AD203B41FA5}">
                      <a16:colId xmlns:a16="http://schemas.microsoft.com/office/drawing/2014/main" val="4275251569"/>
                    </a:ext>
                  </a:extLst>
                </a:gridCol>
                <a:gridCol w="470262">
                  <a:extLst>
                    <a:ext uri="{9D8B030D-6E8A-4147-A177-3AD203B41FA5}">
                      <a16:colId xmlns:a16="http://schemas.microsoft.com/office/drawing/2014/main" val="852554714"/>
                    </a:ext>
                  </a:extLst>
                </a:gridCol>
              </a:tblGrid>
              <a:tr h="910904">
                <a:tc gridSpan="5">
                  <a:txBody>
                    <a:bodyPr/>
                    <a:lstStyle/>
                    <a:p>
                      <a:pPr algn="l"/>
                      <a:r>
                        <a:rPr lang="pl-PL" sz="2400" b="0" dirty="0">
                          <a:solidFill>
                            <a:schemeClr val="tx1"/>
                          </a:solidFill>
                        </a:rPr>
                        <a:t>d) w części VI. „Jednostki działające w zakresie oświaty” w grupie stanowisk „Stanowiska pomocnicze i obsługi” </a:t>
                      </a:r>
                      <a:r>
                        <a:rPr lang="pl-PL" sz="2400" b="0" dirty="0" err="1">
                          <a:solidFill>
                            <a:schemeClr val="tx1"/>
                          </a:solidFill>
                        </a:rPr>
                        <a:t>lp</a:t>
                      </a:r>
                      <a:r>
                        <a:rPr lang="pl-PL" sz="2400" b="0" dirty="0">
                          <a:solidFill>
                            <a:schemeClr val="tx1"/>
                          </a:solidFill>
                        </a:rPr>
                        <a:t> 5 otrzymuje brzmienie:</a:t>
                      </a:r>
                    </a:p>
                  </a:txBody>
                  <a:tcPr anchor="ctr"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61043"/>
                  </a:ext>
                </a:extLst>
              </a:tr>
              <a:tr h="458593"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dirty="0"/>
                        <a:t>Osoba sprawująca opiekę nad dzieckiem wychowanki młodzieżowego ośrodka wychowawczego będącej nieletnią matką,</a:t>
                      </a:r>
                    </a:p>
                    <a:p>
                      <a:r>
                        <a:rPr lang="pl-PL" sz="2600" dirty="0"/>
                        <a:t>Asystent międzykulturowy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VII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600" dirty="0"/>
                        <a:t>średnie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89977"/>
                  </a:ext>
                </a:extLst>
              </a:tr>
            </a:tbl>
          </a:graphicData>
        </a:graphic>
      </p:graphicFrame>
      <p:sp>
        <p:nvSpPr>
          <p:cNvPr id="16" name="TextBox 11">
            <a:extLst>
              <a:ext uri="{FF2B5EF4-FFF2-40B4-BE49-F238E27FC236}">
                <a16:creationId xmlns:a16="http://schemas.microsoft.com/office/drawing/2014/main" id="{8B3F7FEF-EBF4-D797-16EA-97CCB7E2B882}"/>
              </a:ext>
            </a:extLst>
          </p:cNvPr>
          <p:cNvSpPr txBox="1"/>
          <p:nvPr/>
        </p:nvSpPr>
        <p:spPr>
          <a:xfrm>
            <a:off x="4493448" y="6427261"/>
            <a:ext cx="320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* Wynagrodzenie: 4.300 PLN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4A47ED6-582F-7971-23AB-30E94D5F02B9}"/>
              </a:ext>
            </a:extLst>
          </p:cNvPr>
          <p:cNvGraphicFramePr>
            <a:graphicFrameLocks noGrp="1"/>
          </p:cNvGraphicFramePr>
          <p:nvPr/>
        </p:nvGraphicFramePr>
        <p:xfrm>
          <a:off x="460375" y="1265471"/>
          <a:ext cx="1138763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70">
                  <a:extLst>
                    <a:ext uri="{9D8B030D-6E8A-4147-A177-3AD203B41FA5}">
                      <a16:colId xmlns:a16="http://schemas.microsoft.com/office/drawing/2014/main" val="2421651485"/>
                    </a:ext>
                  </a:extLst>
                </a:gridCol>
                <a:gridCol w="7534657">
                  <a:extLst>
                    <a:ext uri="{9D8B030D-6E8A-4147-A177-3AD203B41FA5}">
                      <a16:colId xmlns:a16="http://schemas.microsoft.com/office/drawing/2014/main" val="3641321118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004366172"/>
                    </a:ext>
                  </a:extLst>
                </a:gridCol>
                <a:gridCol w="1946365">
                  <a:extLst>
                    <a:ext uri="{9D8B030D-6E8A-4147-A177-3AD203B41FA5}">
                      <a16:colId xmlns:a16="http://schemas.microsoft.com/office/drawing/2014/main" val="427525156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52554714"/>
                    </a:ext>
                  </a:extLst>
                </a:gridCol>
              </a:tblGrid>
              <a:tr h="452311">
                <a:tc gridSpan="5">
                  <a:txBody>
                    <a:bodyPr/>
                    <a:lstStyle/>
                    <a:p>
                      <a:pPr algn="ctr"/>
                      <a:r>
                        <a:rPr lang="pl-PL" sz="2600" dirty="0">
                          <a:solidFill>
                            <a:schemeClr val="tx1"/>
                          </a:solidFill>
                        </a:rPr>
                        <a:t>V. Jednostki działające w zakresie oświaty</a:t>
                      </a:r>
                    </a:p>
                  </a:txBody>
                  <a:tcPr>
                    <a:solidFill>
                      <a:srgbClr val="D3D3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61043"/>
                  </a:ext>
                </a:extLst>
              </a:tr>
              <a:tr h="458593">
                <a:tc gridSpan="5"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Stanowiska pomocnicze i obsługi </a:t>
                      </a:r>
                    </a:p>
                  </a:txBody>
                  <a:tcPr>
                    <a:solidFill>
                      <a:srgbClr val="E2E2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00446"/>
                  </a:ext>
                </a:extLst>
              </a:tr>
              <a:tr h="460101"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600" dirty="0"/>
                        <a:t>Pomoc nauczyciela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VI*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600" dirty="0"/>
                        <a:t>podstawowe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600" dirty="0"/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89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19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range check mark 8 icon - Free orange check mark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794390" y="4167941"/>
            <a:ext cx="10778809" cy="453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l-PL" sz="20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8DEAFB5-B5E4-625D-85F4-64C87896C2CF}"/>
              </a:ext>
            </a:extLst>
          </p:cNvPr>
          <p:cNvSpPr/>
          <p:nvPr/>
        </p:nvSpPr>
        <p:spPr>
          <a:xfrm>
            <a:off x="460375" y="3522050"/>
            <a:ext cx="11112824" cy="87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 programie planowane są środki na dofinansowani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e zatrudnienia około 1300 asystentek i asystentów w szkołach rocznie.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1DF49AD-6A9D-1C76-BD64-91BACDE042FF}"/>
              </a:ext>
            </a:extLst>
          </p:cNvPr>
          <p:cNvSpPr/>
          <p:nvPr/>
        </p:nvSpPr>
        <p:spPr>
          <a:xfrm>
            <a:off x="1" y="-1"/>
            <a:ext cx="12191999" cy="1099227"/>
          </a:xfrm>
          <a:prstGeom prst="rect">
            <a:avLst/>
          </a:prstGeom>
          <a:solidFill>
            <a:srgbClr val="007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pl-PL" sz="2800" b="1" dirty="0"/>
              <a:t>    Rządowy program wyrównywania szans edukacyjnych dzieci i młodzieży z     </a:t>
            </a:r>
            <a:br>
              <a:rPr lang="pl-PL" sz="2800" b="1" dirty="0"/>
            </a:br>
            <a:r>
              <a:rPr lang="pl-PL" sz="2800" b="1" dirty="0"/>
              <a:t>    Ukrainy „Szkoła dla wszystkich” na lata 2024-2027</a:t>
            </a:r>
            <a:endParaRPr lang="pl-PL" sz="28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DC64EFB-42CA-9742-134E-D61DC5B977C4}"/>
              </a:ext>
            </a:extLst>
          </p:cNvPr>
          <p:cNvSpPr/>
          <p:nvPr/>
        </p:nvSpPr>
        <p:spPr>
          <a:xfrm>
            <a:off x="-1" y="3044725"/>
            <a:ext cx="12192000" cy="37289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/>
              <a:t>	</a:t>
            </a:r>
            <a:r>
              <a:rPr lang="pl-PL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Moduł I: Asystent międzykulturowy </a:t>
            </a:r>
            <a:r>
              <a:rPr lang="pl-PL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FAF0E90-28D2-A0AB-0D29-6F32E5F450B8}"/>
              </a:ext>
            </a:extLst>
          </p:cNvPr>
          <p:cNvSpPr/>
          <p:nvPr/>
        </p:nvSpPr>
        <p:spPr>
          <a:xfrm>
            <a:off x="0" y="4559689"/>
            <a:ext cx="12192000" cy="37289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/>
              <a:t>	</a:t>
            </a:r>
            <a:r>
              <a:rPr lang="pl-PL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Moduł II: Dobrostan społeczności szkolnej</a:t>
            </a:r>
            <a:endParaRPr lang="pl-PL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C6FC3DD-92AE-05C4-1F07-A6E282898F56}"/>
              </a:ext>
            </a:extLst>
          </p:cNvPr>
          <p:cNvSpPr/>
          <p:nvPr/>
        </p:nvSpPr>
        <p:spPr>
          <a:xfrm>
            <a:off x="-1" y="5339285"/>
            <a:ext cx="12192000" cy="37289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/>
              <a:t>	</a:t>
            </a:r>
            <a:r>
              <a:rPr lang="pl-PL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Moduł III: Doskonalenia kadr systemu oświaty</a:t>
            </a:r>
            <a:endParaRPr lang="pl-PL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9DD5D8C-FC6A-7ED4-7A22-0FCB62D34937}"/>
              </a:ext>
            </a:extLst>
          </p:cNvPr>
          <p:cNvSpPr/>
          <p:nvPr/>
        </p:nvSpPr>
        <p:spPr>
          <a:xfrm>
            <a:off x="460375" y="5979252"/>
            <a:ext cx="11112824" cy="47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4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w tym szkolenia dla asystentek i asystentów międzykulturowych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8B641A0-7939-B039-0EBB-1D1BB07B2CBA}"/>
              </a:ext>
            </a:extLst>
          </p:cNvPr>
          <p:cNvSpPr txBox="1"/>
          <p:nvPr/>
        </p:nvSpPr>
        <p:spPr>
          <a:xfrm>
            <a:off x="460376" y="1135054"/>
            <a:ext cx="10813982" cy="1618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400" dirty="0"/>
              <a:t>Wdrożenie programu jest planowane w 2025 r.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Od 2025 r. 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pl-PL" sz="2400" dirty="0"/>
              <a:t> grudniu 2024 zakończyły się konsultacje społeczne programu</a:t>
            </a:r>
            <a:br>
              <a:rPr lang="pl-PL" sz="2400" dirty="0"/>
            </a:br>
            <a:r>
              <a:rPr lang="pl-PL" sz="1200" dirty="0">
                <a:hlinkClick r:id="rId3"/>
              </a:rPr>
              <a:t>https://www.gov.pl/web/edukacja/konsultacje-publiczne-rzadowego-programu-wyrownywania-szans-edukacyjnych-dzieci-i-mlodziezy-z-ukrainy-szkola-dla-wszystkich</a:t>
            </a:r>
            <a:endParaRPr lang="pl-PL" sz="2400" dirty="0"/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Założenia programu obejmują trzy główne moduł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y: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7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>
          <a:extLst>
            <a:ext uri="{FF2B5EF4-FFF2-40B4-BE49-F238E27FC236}">
              <a16:creationId xmlns:a16="http://schemas.microsoft.com/office/drawing/2014/main" id="{D8559772-9763-8EFB-49F5-D1FEF176E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>
            <a:extLst>
              <a:ext uri="{FF2B5EF4-FFF2-40B4-BE49-F238E27FC236}">
                <a16:creationId xmlns:a16="http://schemas.microsoft.com/office/drawing/2014/main" id="{0170AB6B-2389-5A60-14AA-A45E7CF3C15E}"/>
              </a:ext>
            </a:extLst>
          </p:cNvPr>
          <p:cNvSpPr/>
          <p:nvPr/>
        </p:nvSpPr>
        <p:spPr>
          <a:xfrm>
            <a:off x="0" y="2313878"/>
            <a:ext cx="12192000" cy="2230243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Przydatne linki</a:t>
            </a: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>
            <a:extLst>
              <a:ext uri="{FF2B5EF4-FFF2-40B4-BE49-F238E27FC236}">
                <a16:creationId xmlns:a16="http://schemas.microsoft.com/office/drawing/2014/main" id="{449AF77D-0F3F-C345-8B9D-9CC1717401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88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87AD9-92B7-89AC-560D-B4962D438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hlinkClick r:id="rId2"/>
            <a:extLst>
              <a:ext uri="{FF2B5EF4-FFF2-40B4-BE49-F238E27FC236}">
                <a16:creationId xmlns:a16="http://schemas.microsoft.com/office/drawing/2014/main" id="{45C2DA16-DE04-01F3-A0B7-60986996C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0" b="16912"/>
          <a:stretch/>
        </p:blipFill>
        <p:spPr bwMode="auto">
          <a:xfrm>
            <a:off x="566057" y="20758"/>
            <a:ext cx="3476278" cy="90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391B492-B0FE-F6E0-6E13-E7A5EED19CAD}"/>
              </a:ext>
            </a:extLst>
          </p:cNvPr>
          <p:cNvSpPr txBox="1"/>
          <p:nvPr/>
        </p:nvSpPr>
        <p:spPr>
          <a:xfrm>
            <a:off x="849086" y="896143"/>
            <a:ext cx="10634992" cy="1852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6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Strona asywszkole.pl prowadzona przez Fundację na rzecz Różnorodności Społecznej (FRS)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kompendium wiedzy dla szkół, dotyczące zatrudniania asystentek i asystentów międzykulturowych.</a:t>
            </a:r>
          </a:p>
          <a:p>
            <a:pPr>
              <a:lnSpc>
                <a:spcPct val="107000"/>
              </a:lnSpc>
              <a:spcAft>
                <a:spcPts val="960"/>
              </a:spcAft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stronie można znaleźć m.in. informacje dla dyrekcji i kadry szkół dot. zatrudniania asystentek</a:t>
            </a:r>
            <a:b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asystentów międzykulturowych, publikacje, wskazówki i dobre praktyki dotyczące współpracy szkół z asystentkami i asystentami a także informacje o szkoleniach dla asystentek i asystentów.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68EA005-B11E-A522-F4B4-2CD2FA1013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80" r="5804" b="18123"/>
          <a:stretch/>
        </p:blipFill>
        <p:spPr>
          <a:xfrm>
            <a:off x="2422667" y="2929493"/>
            <a:ext cx="8920247" cy="37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14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21CB9-9D0B-AB7A-D480-520CBFC53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hlinkClick r:id="rId2"/>
            <a:extLst>
              <a:ext uri="{FF2B5EF4-FFF2-40B4-BE49-F238E27FC236}">
                <a16:creationId xmlns:a16="http://schemas.microsoft.com/office/drawing/2014/main" id="{388E06AD-58B9-CD00-8991-EF9229D08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0" b="16912"/>
          <a:stretch/>
        </p:blipFill>
        <p:spPr bwMode="auto">
          <a:xfrm>
            <a:off x="566057" y="20758"/>
            <a:ext cx="3476278" cy="90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3C00800-FE77-EE89-DF14-578BFB14E2E1}"/>
              </a:ext>
            </a:extLst>
          </p:cNvPr>
          <p:cNvSpPr txBox="1"/>
          <p:nvPr/>
        </p:nvSpPr>
        <p:spPr>
          <a:xfrm>
            <a:off x="778504" y="1518714"/>
            <a:ext cx="10634992" cy="501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l-PL" sz="2600" b="0" i="0" dirty="0">
                <a:solidFill>
                  <a:srgbClr val="333333"/>
                </a:solidFill>
                <a:effectLst/>
                <a:latin typeface="Urbanist"/>
              </a:rPr>
              <a:t>Jeśli są Państwo zainteresowani </a:t>
            </a:r>
            <a:r>
              <a:rPr lang="pl-PL" sz="2600" b="1" i="0" dirty="0">
                <a:solidFill>
                  <a:srgbClr val="333333"/>
                </a:solidFill>
                <a:effectLst/>
                <a:latin typeface="Urbanist"/>
              </a:rPr>
              <a:t>newsami dotyczącymi asystentury międzykulturowej</a:t>
            </a:r>
            <a:r>
              <a:rPr lang="pl-PL" sz="2600" b="0" i="0" dirty="0">
                <a:solidFill>
                  <a:srgbClr val="333333"/>
                </a:solidFill>
                <a:effectLst/>
                <a:latin typeface="Urbanist"/>
              </a:rPr>
              <a:t>, zapraszamy do odwiedzania </a:t>
            </a:r>
            <a:r>
              <a:rPr lang="pl-PL" sz="2600" dirty="0">
                <a:solidFill>
                  <a:srgbClr val="333333"/>
                </a:solidFill>
                <a:latin typeface="Urbanist"/>
              </a:rPr>
              <a:t>profilu na FB Fundacji na rzecz Różnorodności Społecznej (FRS)</a:t>
            </a:r>
          </a:p>
          <a:p>
            <a:pPr algn="l">
              <a:lnSpc>
                <a:spcPct val="114000"/>
              </a:lnSpc>
              <a:spcAft>
                <a:spcPts val="600"/>
              </a:spcAft>
            </a:pPr>
            <a:r>
              <a:rPr lang="pl-PL" sz="2600" dirty="0">
                <a:solidFill>
                  <a:srgbClr val="333333"/>
                </a:solidFill>
                <a:latin typeface="Urbanist"/>
              </a:rPr>
              <a:t>link: </a:t>
            </a:r>
            <a:r>
              <a:rPr lang="pl-PL" sz="2600" dirty="0">
                <a:solidFill>
                  <a:srgbClr val="333333"/>
                </a:solidFill>
                <a:latin typeface="Urbanist"/>
                <a:hlinkClick r:id="rId4"/>
              </a:rPr>
              <a:t>https://www.facebook.com/FundacjaNaRzeczRoznorodnosciSpolecznej</a:t>
            </a:r>
            <a:r>
              <a:rPr lang="pl-PL" sz="2600" dirty="0">
                <a:solidFill>
                  <a:srgbClr val="333333"/>
                </a:solidFill>
                <a:latin typeface="Urbanist"/>
              </a:rPr>
              <a:t> </a:t>
            </a:r>
            <a:endParaRPr lang="pl-PL" sz="2600" b="0" i="0" dirty="0">
              <a:solidFill>
                <a:srgbClr val="333333"/>
              </a:solidFill>
              <a:effectLst/>
              <a:latin typeface="Urbanist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pl-PL" sz="2600" b="0" i="0" dirty="0">
              <a:solidFill>
                <a:srgbClr val="333333"/>
              </a:solidFill>
              <a:effectLst/>
              <a:latin typeface="Urbanist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600" b="0" i="0" dirty="0">
                <a:solidFill>
                  <a:srgbClr val="333333"/>
                </a:solidFill>
                <a:effectLst/>
                <a:latin typeface="Urbanist"/>
              </a:rPr>
              <a:t>Jeśli są Państwo zainteresowani informacjami o </a:t>
            </a:r>
            <a:r>
              <a:rPr lang="pl-PL" sz="2600" b="1" i="0" dirty="0">
                <a:solidFill>
                  <a:srgbClr val="333333"/>
                </a:solidFill>
                <a:effectLst/>
                <a:latin typeface="Urbanist"/>
              </a:rPr>
              <a:t>bezpłatnych warsztatach</a:t>
            </a:r>
            <a:r>
              <a:rPr lang="pl-PL" sz="2600" b="0" i="0" dirty="0">
                <a:solidFill>
                  <a:srgbClr val="333333"/>
                </a:solidFill>
                <a:effectLst/>
                <a:latin typeface="Urbanist"/>
              </a:rPr>
              <a:t>, szkoleniach, konferencjach, wydarzeniach i spotkaniach związanych z asystenturą międzykulturową, zapraszamy do zapisania się do </a:t>
            </a:r>
            <a:r>
              <a:rPr lang="pl-PL" sz="2600" b="0" i="0" u="none" strike="noStrike" dirty="0" err="1">
                <a:effectLst/>
                <a:latin typeface="Urbanist"/>
                <a:hlinkClick r:id="rId5"/>
              </a:rPr>
              <a:t>newslettera</a:t>
            </a:r>
            <a:endParaRPr lang="pl-PL" sz="2600" b="0" i="0" u="none" strike="noStrike" dirty="0">
              <a:solidFill>
                <a:srgbClr val="333333"/>
              </a:solidFill>
              <a:effectLst/>
              <a:latin typeface="Urbanist"/>
            </a:endParaRP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600" dirty="0">
                <a:solidFill>
                  <a:srgbClr val="333333"/>
                </a:solidFill>
                <a:latin typeface="Urbanist"/>
              </a:rPr>
              <a:t>link: </a:t>
            </a:r>
            <a:r>
              <a:rPr lang="pl-PL" sz="2600" dirty="0">
                <a:solidFill>
                  <a:srgbClr val="333333"/>
                </a:solidFill>
                <a:latin typeface="Urbanist"/>
                <a:hlinkClick r:id="rId6"/>
              </a:rPr>
              <a:t>https://bit.ly/4gMpXhN</a:t>
            </a:r>
            <a:r>
              <a:rPr lang="pl-PL" sz="2600" dirty="0">
                <a:solidFill>
                  <a:srgbClr val="333333"/>
                </a:solidFill>
                <a:latin typeface="Urbanist"/>
              </a:rPr>
              <a:t>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pl-PL" sz="2600" b="0" i="0" dirty="0">
              <a:solidFill>
                <a:srgbClr val="333333"/>
              </a:solidFill>
              <a:effectLst/>
              <a:latin typeface="Urbanist"/>
            </a:endParaRPr>
          </a:p>
        </p:txBody>
      </p:sp>
    </p:spTree>
    <p:extLst>
      <p:ext uri="{BB962C8B-B14F-4D97-AF65-F5344CB8AC3E}">
        <p14:creationId xmlns:p14="http://schemas.microsoft.com/office/powerpoint/2010/main" val="206951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-8855" y="235662"/>
            <a:ext cx="121920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Zawartość prezentacji: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 descr="Orange check mark 8 icon - Free orange check mark ic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-8856" y="911317"/>
            <a:ext cx="12191999" cy="900000"/>
          </a:xfrm>
          <a:prstGeom prst="rect">
            <a:avLst/>
          </a:prstGeom>
          <a:solidFill>
            <a:srgbClr val="FF6F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Kim są i czym zajmują się asystentki i asystenci międzykulturowi?</a:t>
            </a:r>
            <a:endParaRPr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2" y="2052157"/>
            <a:ext cx="12191998" cy="90000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 Zatrudnianie asystentek i asystentów 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-1" y="3190935"/>
            <a:ext cx="12183143" cy="900000"/>
          </a:xfrm>
          <a:prstGeom prst="rect">
            <a:avLst/>
          </a:prstGeom>
          <a:solidFill>
            <a:srgbClr val="0070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Przepisy oświatowe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-8856" y="4329713"/>
            <a:ext cx="12200856" cy="90000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Przydatne linki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  <p:sp>
        <p:nvSpPr>
          <p:cNvPr id="2" name="Google Shape;114;p2">
            <a:extLst>
              <a:ext uri="{FF2B5EF4-FFF2-40B4-BE49-F238E27FC236}">
                <a16:creationId xmlns:a16="http://schemas.microsoft.com/office/drawing/2014/main" id="{0C860503-F91C-4559-BC6D-5467EEB54E5D}"/>
              </a:ext>
            </a:extLst>
          </p:cNvPr>
          <p:cNvSpPr/>
          <p:nvPr/>
        </p:nvSpPr>
        <p:spPr>
          <a:xfrm>
            <a:off x="-13285" y="5468491"/>
            <a:ext cx="12200856" cy="900000"/>
          </a:xfrm>
          <a:prstGeom prst="rect">
            <a:avLst/>
          </a:prstGeom>
          <a:solidFill>
            <a:srgbClr val="2358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O nas: Fundacja na rzecz Różnorodności Społecznej (FRS)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>
          <a:extLst>
            <a:ext uri="{FF2B5EF4-FFF2-40B4-BE49-F238E27FC236}">
              <a16:creationId xmlns:a16="http://schemas.microsoft.com/office/drawing/2014/main" id="{542C422D-F32A-676F-AA2B-45DEFF6EE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>
            <a:extLst>
              <a:ext uri="{FF2B5EF4-FFF2-40B4-BE49-F238E27FC236}">
                <a16:creationId xmlns:a16="http://schemas.microsoft.com/office/drawing/2014/main" id="{B162A3EC-8E60-B1AE-39EB-54FF80669968}"/>
              </a:ext>
            </a:extLst>
          </p:cNvPr>
          <p:cNvSpPr/>
          <p:nvPr/>
        </p:nvSpPr>
        <p:spPr>
          <a:xfrm>
            <a:off x="0" y="2313878"/>
            <a:ext cx="12192000" cy="2230243"/>
          </a:xfrm>
          <a:prstGeom prst="rect">
            <a:avLst/>
          </a:prstGeom>
          <a:solidFill>
            <a:srgbClr val="23588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nas: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Fundacja na rzecz Różnorodności Społecznej (FRS)</a:t>
            </a:r>
            <a:endParaRPr sz="4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>
            <a:extLst>
              <a:ext uri="{FF2B5EF4-FFF2-40B4-BE49-F238E27FC236}">
                <a16:creationId xmlns:a16="http://schemas.microsoft.com/office/drawing/2014/main" id="{AFB6C116-5AAE-6FD1-91E9-C794EBDC4B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20</a:t>
            </a:fld>
            <a:endParaRPr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A75E599-B603-CBDC-66ED-1F3FE9A17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42" y="357413"/>
            <a:ext cx="327971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77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Jaki blender do smoothie wybrać? Kielichowy, ręczny czy sportowy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0"/>
            <a:ext cx="3279715" cy="1440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134FDB9-CD41-9328-C58A-0D699ABD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33" y="1380520"/>
            <a:ext cx="576216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EFF56F3-6A30-A9CC-9E67-F0D0941443C0}"/>
              </a:ext>
            </a:extLst>
          </p:cNvPr>
          <p:cNvSpPr/>
          <p:nvPr/>
        </p:nvSpPr>
        <p:spPr>
          <a:xfrm>
            <a:off x="345576" y="1380520"/>
            <a:ext cx="6394857" cy="541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pl-PL" sz="2100" b="1" dirty="0">
                <a:solidFill>
                  <a:srgbClr val="002060"/>
                </a:solidFill>
                <a:ea typeface="Calibri" panose="020F0502020204030204" pitchFamily="34" charset="0"/>
              </a:rPr>
              <a:t>Kształtujemy społeczeństwo</a:t>
            </a:r>
            <a:r>
              <a:rPr lang="pl-PL" sz="2100" b="1" dirty="0">
                <a:solidFill>
                  <a:srgbClr val="002060"/>
                </a:solidFill>
              </a:rPr>
              <a:t>, w którym:</a:t>
            </a:r>
            <a:endParaRPr lang="pl-PL" sz="21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100" dirty="0">
                <a:solidFill>
                  <a:srgbClr val="002060"/>
                </a:solidFill>
              </a:rPr>
              <a:t>różnorodność społeczna jest szanowana, ceniona i pielęgnowana,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100" dirty="0">
                <a:solidFill>
                  <a:srgbClr val="002060"/>
                </a:solidFill>
              </a:rPr>
              <a:t>każda osoba czuje się wolna i bezpieczna, może rozwijać się i uczestniczyć w życiu społecznym zgodnie ze swoimi potrzebami i dążeniami, niezależnie od tego kim jest i skąd pochodzi.</a:t>
            </a:r>
          </a:p>
          <a:p>
            <a:pPr>
              <a:spcAft>
                <a:spcPts val="600"/>
              </a:spcAft>
            </a:pPr>
            <a:endParaRPr lang="pl-PL" sz="5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2100" dirty="0">
                <a:solidFill>
                  <a:srgbClr val="002060"/>
                </a:solidFill>
              </a:rPr>
              <a:t>Wspieramy dialog międzykulturowy i równe traktowanie.</a:t>
            </a:r>
          </a:p>
          <a:p>
            <a:pPr>
              <a:spcAft>
                <a:spcPts val="600"/>
              </a:spcAft>
            </a:pPr>
            <a:r>
              <a:rPr lang="pl-PL" sz="2100" dirty="0">
                <a:solidFill>
                  <a:srgbClr val="002060"/>
                </a:solidFill>
              </a:rPr>
              <a:t>Przeciwdziałamy dyskryminacji.</a:t>
            </a:r>
          </a:p>
          <a:p>
            <a:pPr>
              <a:spcAft>
                <a:spcPts val="600"/>
              </a:spcAft>
            </a:pPr>
            <a:r>
              <a:rPr lang="pl-PL" sz="2100" dirty="0">
                <a:solidFill>
                  <a:srgbClr val="002060"/>
                </a:solidFill>
              </a:rPr>
              <a:t>Wzmacniamy pozycję mniejszości społecznych, migrantek, migrantów i społeczności </a:t>
            </a:r>
            <a:r>
              <a:rPr lang="pl-PL" sz="2100" dirty="0" err="1">
                <a:solidFill>
                  <a:srgbClr val="002060"/>
                </a:solidFill>
              </a:rPr>
              <a:t>migranckich</a:t>
            </a:r>
            <a:r>
              <a:rPr lang="pl-PL" sz="2100" dirty="0">
                <a:solidFill>
                  <a:srgbClr val="002060"/>
                </a:solidFill>
              </a:rPr>
              <a:t> (</a:t>
            </a:r>
            <a:r>
              <a:rPr lang="pl-PL" sz="2100" i="1" dirty="0" err="1">
                <a:solidFill>
                  <a:srgbClr val="002060"/>
                </a:solidFill>
              </a:rPr>
              <a:t>empowerment</a:t>
            </a:r>
            <a:r>
              <a:rPr lang="pl-PL" sz="2100" dirty="0">
                <a:solidFill>
                  <a:srgbClr val="002060"/>
                </a:solidFill>
              </a:rPr>
              <a:t>).</a:t>
            </a:r>
          </a:p>
          <a:p>
            <a:pPr>
              <a:spcAft>
                <a:spcPts val="600"/>
              </a:spcAft>
            </a:pPr>
            <a:endParaRPr lang="pl-PL" sz="8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700" dirty="0">
                <a:solidFill>
                  <a:srgbClr val="002060"/>
                </a:solidFill>
                <a:hlinkClick r:id="rId4"/>
              </a:rPr>
              <a:t>www.ffrs.org.pl</a:t>
            </a:r>
            <a:endParaRPr lang="pl-PL" sz="1700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700" dirty="0">
                <a:solidFill>
                  <a:srgbClr val="002060"/>
                </a:solidFill>
              </a:rPr>
              <a:t>FB: Fundacja </a:t>
            </a:r>
            <a:r>
              <a:rPr lang="pl-PL" sz="1700" dirty="0" err="1">
                <a:solidFill>
                  <a:srgbClr val="002060"/>
                </a:solidFill>
              </a:rPr>
              <a:t>narzecz</a:t>
            </a:r>
            <a:r>
              <a:rPr lang="pl-PL" sz="1700" dirty="0">
                <a:solidFill>
                  <a:srgbClr val="002060"/>
                </a:solidFill>
              </a:rPr>
              <a:t> Różnorodności Społecznej (FRS)</a:t>
            </a:r>
          </a:p>
        </p:txBody>
      </p:sp>
    </p:spTree>
    <p:extLst>
      <p:ext uri="{BB962C8B-B14F-4D97-AF65-F5344CB8AC3E}">
        <p14:creationId xmlns:p14="http://schemas.microsoft.com/office/powerpoint/2010/main" val="3490297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15404" y="9029258"/>
            <a:ext cx="11690860" cy="5724324"/>
          </a:xfrm>
        </p:spPr>
        <p:txBody>
          <a:bodyPr>
            <a:noAutofit/>
          </a:bodyPr>
          <a:lstStyle/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endParaRPr lang="pl-PL" sz="2400" dirty="0"/>
          </a:p>
          <a:p>
            <a:pPr marL="0" indent="0">
              <a:lnSpc>
                <a:spcPct val="108000"/>
              </a:lnSpc>
              <a:spcAft>
                <a:spcPts val="400"/>
              </a:spcAft>
              <a:buNone/>
            </a:pPr>
            <a:endParaRPr lang="pl-PL" sz="2400" dirty="0"/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pl-PL" sz="2400" dirty="0"/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endParaRPr lang="pl-PL" sz="2400" dirty="0"/>
          </a:p>
          <a:p>
            <a:pPr marL="0" indent="0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pl-PL" sz="2400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785303" y="1199564"/>
            <a:ext cx="10583737" cy="5310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Koalicja </a:t>
            </a:r>
            <a:r>
              <a:rPr lang="pl-PL" sz="1900" dirty="0"/>
              <a:t>p</a:t>
            </a:r>
            <a:r>
              <a:rPr kumimoji="0" lang="pl-PL" sz="19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owstała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w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październiku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2019 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</a:t>
            </a:r>
            <a:r>
              <a:rPr kumimoji="0" lang="pl-PL" sz="19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inicjatywy 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Fundacji na rzecz Różnorodności Społecznej.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Koalicję</a:t>
            </a:r>
            <a:r>
              <a:rPr kumimoji="0" lang="pl-PL" sz="19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tworzą </a:t>
            </a:r>
            <a:r>
              <a:rPr kumimoji="0" lang="pl-PL" sz="19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systentki i asystenci międzykulturowi oraz romscy, organizacje pozarządowe, przedstawicielki</a:t>
            </a:r>
            <a:r>
              <a:rPr kumimoji="0" lang="pl-PL" sz="19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szkół, uczelni i in</a:t>
            </a:r>
            <a:r>
              <a:rPr lang="pl-PL" sz="1900" dirty="0" err="1"/>
              <a:t>stytucji</a:t>
            </a:r>
            <a:r>
              <a:rPr lang="pl-PL" sz="1900" dirty="0"/>
              <a:t> - łącznie 19 podmiotów i ok. 40 osób z całej Polski.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indent="-342900">
              <a:lnSpc>
                <a:spcPct val="1080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pl-PL" sz="800" b="1" dirty="0"/>
          </a:p>
          <a:p>
            <a:pPr marL="342900" indent="-342900">
              <a:lnSpc>
                <a:spcPct val="1080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900" b="1" dirty="0"/>
              <a:t>Pokazujemy</a:t>
            </a:r>
            <a:r>
              <a:rPr lang="pl-PL" sz="1900" dirty="0"/>
              <a:t>, jakie </a:t>
            </a:r>
            <a:r>
              <a:rPr lang="pl-PL" sz="1900" b="1" dirty="0"/>
              <a:t>korzyści</a:t>
            </a:r>
            <a:r>
              <a:rPr lang="pl-PL" sz="1900" dirty="0"/>
              <a:t> daje całej społeczności szkolnej obecność asystentek i asystentów.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8000"/>
              </a:lnSpc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Zachęcamy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 szkoły i organy prowadzące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do zatrudniania asystentek i asystentó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 oraz informujemy, jak można to zrobić.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8000"/>
              </a:lnSpc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Upowszechniamy doświadczenia i dobre 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praktyki oraz tworzymy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standardy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dotyczące współpracy szkół</a:t>
            </a:r>
            <a:r>
              <a:rPr kumimoji="0" lang="pl-PL" sz="19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z asystentkami i asystentami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.</a:t>
            </a:r>
            <a:endParaRPr lang="pl-PL" sz="1900" dirty="0"/>
          </a:p>
          <a:p>
            <a:pPr marL="342900" marR="0" lvl="0" indent="-342900" algn="l" defTabSz="914400" rtl="0" eaLnBrk="1" fontAlgn="auto" latinLnBrk="0" hangingPunct="1">
              <a:lnSpc>
                <a:spcPct val="108000"/>
              </a:lnSpc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Organizujemy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szkolenia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warsztaty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fora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dla asystentek i asystentów</a:t>
            </a:r>
            <a:r>
              <a:rPr lang="pl-PL" sz="1900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8000"/>
              </a:lnSpc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Prowadzimy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działania </a:t>
            </a:r>
            <a:r>
              <a:rPr kumimoji="0" lang="pl-PL" sz="19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rzecznicze</a:t>
            </a:r>
            <a:r>
              <a:rPr lang="pl-PL" sz="1900" b="1" dirty="0"/>
              <a:t>, </a:t>
            </a:r>
            <a:r>
              <a:rPr lang="pl-PL" sz="1900" dirty="0"/>
              <a:t>aby wzmacniać 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rolę i pozycję zawodową asystentek</a:t>
            </a:r>
            <a:r>
              <a:rPr kumimoji="0" lang="pl-PL" sz="19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 asystentów </a:t>
            </a:r>
            <a: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 systemie edukacji w Polsce.</a:t>
            </a:r>
            <a:br>
              <a:rPr kumimoji="0" lang="pl-PL" sz="19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</a:b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323FD2B-3E81-413B-81C1-3A35A04527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26427" r="4714" b="20523"/>
          <a:stretch/>
        </p:blipFill>
        <p:spPr>
          <a:xfrm>
            <a:off x="785303" y="167230"/>
            <a:ext cx="4320000" cy="80724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534C051-C9F7-EC0C-5DFB-30FF848AB2F5}"/>
              </a:ext>
            </a:extLst>
          </p:cNvPr>
          <p:cNvSpPr/>
          <p:nvPr/>
        </p:nvSpPr>
        <p:spPr>
          <a:xfrm>
            <a:off x="1" y="2456990"/>
            <a:ext cx="12191999" cy="1066672"/>
          </a:xfrm>
          <a:prstGeom prst="rect">
            <a:avLst/>
          </a:prstGeom>
          <a:solidFill>
            <a:srgbClr val="2358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Celem</a:t>
            </a:r>
            <a:r>
              <a:rPr kumimoji="0" lang="pl-PL" sz="2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Koalicji jest,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aby dzieci z doświadczeniem</a:t>
            </a:r>
            <a:r>
              <a:rPr kumimoji="0" lang="pl-PL" sz="2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migracji oraz społeczności szkolne</a:t>
            </a:r>
            <a:r>
              <a:rPr kumimoji="0" lang="pl-PL" sz="2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</a:t>
            </a:r>
            <a:r>
              <a:rPr lang="pl-PL" sz="2200" b="1" dirty="0">
                <a:solidFill>
                  <a:schemeClr val="bg1"/>
                </a:solidFill>
              </a:rPr>
              <a:t> </a:t>
            </a:r>
            <a:r>
              <a:rPr kumimoji="0" lang="pl-PL" sz="2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które tego    </a:t>
            </a:r>
            <a:br>
              <a:rPr kumimoji="0" lang="pl-PL" sz="2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</a:br>
            <a:r>
              <a:rPr kumimoji="0" lang="pl-PL" sz="2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    potrzebują, mogły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korzystać</a:t>
            </a:r>
            <a:r>
              <a:rPr kumimoji="0" lang="pl-PL" sz="2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ze wsparcia asystentek i asystentów międzykulturowych oraz romskich.</a:t>
            </a:r>
            <a:endParaRPr lang="pl-PL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2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53A27-2FD6-F123-3083-BE1994784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Ludzka twarz, ubrania, osoba, kolaż&#10;&#10;Opis wygenerowany automatycznie">
            <a:extLst>
              <a:ext uri="{FF2B5EF4-FFF2-40B4-BE49-F238E27FC236}">
                <a16:creationId xmlns:a16="http://schemas.microsoft.com/office/drawing/2014/main" id="{6217713E-7DDF-AC2E-D02D-9FE144D25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AE70E94-5439-AD22-37B5-B09B4A0FA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26427" r="4714" b="20523"/>
          <a:stretch/>
        </p:blipFill>
        <p:spPr>
          <a:xfrm>
            <a:off x="785303" y="167230"/>
            <a:ext cx="4320000" cy="8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01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waw1-1.xx.fbcdn.net/v/t39.30808-6/398137187_730012825839326_6104906664223583260_n.jpg?stp=dst-jpg_p960x960&amp;_nc_cat=105&amp;ccb=1-7&amp;_nc_sid=783fdb&amp;_nc_ohc=iWMcQxyeFwYAX8P0itC&amp;_nc_ht=scontent-waw1-1.xx&amp;oh=00_AfAnjiptFbZcuYMg6qbTLLQDAazRHPaWwfHSBzQx_8LOEQ&amp;oe=657E81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15307"/>
          <a:stretch/>
        </p:blipFill>
        <p:spPr bwMode="auto">
          <a:xfrm>
            <a:off x="961407" y="431074"/>
            <a:ext cx="10259999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5EE9AB72-AC17-B32B-80EE-A7A89EE9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82814" cy="679269"/>
          </a:xfrm>
          <a:prstGeom prst="rect">
            <a:avLst/>
          </a:prstGeom>
          <a:solidFill>
            <a:srgbClr val="235889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None/>
            </a:pPr>
            <a:r>
              <a:rPr lang="pl-PL" altLang="pl-P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Studia Podyplomowe „Asystentura międzykulturowa w szkole” na Uniwersytecie Warszawskim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AA6ABF4B-987B-B1F6-C1E3-C0E092DC91FA}"/>
              </a:ext>
            </a:extLst>
          </p:cNvPr>
          <p:cNvSpPr txBox="1">
            <a:spLocks/>
          </p:cNvSpPr>
          <p:nvPr/>
        </p:nvSpPr>
        <p:spPr>
          <a:xfrm>
            <a:off x="961407" y="5590903"/>
            <a:ext cx="10259999" cy="91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None/>
            </a:pP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Studia Podyplomowe „Asystentura międzykulturowa w szkole” powstały w 2022 r. Są efektem współpracy pomiędzy Fundacją na rzecz Różnorodności Społecznej (FRS) a Instytutem Profilaktyki Społecznej i Resocjalizacji Uniwersytetu Warszawskiego (</a:t>
            </a:r>
            <a:r>
              <a:rPr lang="pl-PL" alt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IPSiR</a:t>
            </a:r>
            <a:r>
              <a:rPr lang="pl-PL" alt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UW). </a:t>
            </a:r>
            <a:r>
              <a:rPr lang="pl-PL" sz="1600" b="0" i="0" dirty="0">
                <a:solidFill>
                  <a:srgbClr val="333333"/>
                </a:solidFill>
                <a:effectLst/>
                <a:latin typeface="Urbanist"/>
              </a:rPr>
              <a:t>Rekrutacja odbywa się zazwyczaj w miesiącach wakacyjnych (lipiec – wrzesień), link: </a:t>
            </a:r>
            <a:r>
              <a:rPr lang="pl-PL" sz="1600" b="0" i="0" dirty="0">
                <a:solidFill>
                  <a:srgbClr val="333333"/>
                </a:solidFill>
                <a:effectLst/>
                <a:latin typeface="Urbanist"/>
                <a:hlinkClick r:id="rId3"/>
              </a:rPr>
              <a:t>https://ipsir.uw.edu.pl/studia-podyplomowe-asystentura-miedzykulturowa-w-szkole/</a:t>
            </a:r>
            <a:r>
              <a:rPr lang="pl-PL" sz="1600" b="0" i="0" dirty="0">
                <a:solidFill>
                  <a:srgbClr val="333333"/>
                </a:solidFill>
                <a:effectLst/>
                <a:latin typeface="Urbanist"/>
              </a:rPr>
              <a:t> </a:t>
            </a:r>
            <a:endParaRPr lang="pl-PL" alt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4654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>
          <a:extLst>
            <a:ext uri="{FF2B5EF4-FFF2-40B4-BE49-F238E27FC236}">
              <a16:creationId xmlns:a16="http://schemas.microsoft.com/office/drawing/2014/main" id="{06974CD8-17DE-A6D2-7FAA-BDB055691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>
            <a:extLst>
              <a:ext uri="{FF2B5EF4-FFF2-40B4-BE49-F238E27FC236}">
                <a16:creationId xmlns:a16="http://schemas.microsoft.com/office/drawing/2014/main" id="{C53C3208-70FA-53E5-C708-7972F16A2C6E}"/>
              </a:ext>
            </a:extLst>
          </p:cNvPr>
          <p:cNvSpPr/>
          <p:nvPr/>
        </p:nvSpPr>
        <p:spPr>
          <a:xfrm>
            <a:off x="0" y="-6055"/>
            <a:ext cx="6304558" cy="4482003"/>
          </a:xfrm>
          <a:prstGeom prst="rect">
            <a:avLst/>
          </a:prstGeom>
          <a:solidFill>
            <a:srgbClr val="FF883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0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AAF019C1-8966-4F1B-085B-A9B1EE9C7264}"/>
              </a:ext>
            </a:extLst>
          </p:cNvPr>
          <p:cNvSpPr/>
          <p:nvPr/>
        </p:nvSpPr>
        <p:spPr>
          <a:xfrm>
            <a:off x="124675" y="636484"/>
            <a:ext cx="6034359" cy="438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Kontakt:</a:t>
            </a:r>
          </a:p>
          <a:p>
            <a:pPr marL="3600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am@ffrs.</a:t>
            </a:r>
            <a:r>
              <a:rPr lang="pl-PL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org.pl</a:t>
            </a:r>
            <a:endParaRPr lang="pl-PL" sz="240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>
              <a:lnSpc>
                <a:spcPct val="108000"/>
              </a:lnSpc>
            </a:pPr>
            <a:endParaRPr lang="pl-PL" sz="1600" b="1" dirty="0">
              <a:solidFill>
                <a:schemeClr val="bg1"/>
              </a:solidFill>
            </a:endParaRPr>
          </a:p>
          <a:p>
            <a:pPr marL="360000">
              <a:lnSpc>
                <a:spcPct val="108000"/>
              </a:lnSpc>
            </a:pPr>
            <a:r>
              <a:rPr lang="pl-PL" sz="1600" b="1" dirty="0">
                <a:solidFill>
                  <a:schemeClr val="bg1"/>
                </a:solidFill>
              </a:rPr>
              <a:t>Anna Górska</a:t>
            </a:r>
          </a:p>
          <a:p>
            <a:pPr marL="360000">
              <a:lnSpc>
                <a:spcPct val="108000"/>
              </a:lnSpc>
            </a:pPr>
            <a:r>
              <a:rPr lang="pl-PL" sz="1600" dirty="0">
                <a:solidFill>
                  <a:schemeClr val="bg1"/>
                </a:solidFill>
                <a:hlinkClick r:id="rId3"/>
              </a:rPr>
              <a:t>agorska@ffrs.org.pl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</a:p>
          <a:p>
            <a:pPr marL="360000">
              <a:lnSpc>
                <a:spcPct val="108000"/>
              </a:lnSpc>
            </a:pPr>
            <a:endParaRPr lang="pl-PL" sz="1600" b="1" dirty="0">
              <a:solidFill>
                <a:schemeClr val="bg1"/>
              </a:solidFill>
            </a:endParaRPr>
          </a:p>
          <a:p>
            <a:pPr marL="360000">
              <a:lnSpc>
                <a:spcPct val="108000"/>
              </a:lnSpc>
            </a:pPr>
            <a:r>
              <a:rPr lang="pl-PL" sz="1600" b="1" dirty="0">
                <a:solidFill>
                  <a:schemeClr val="bg1"/>
                </a:solidFill>
              </a:rPr>
              <a:t>Agnieszka Kozakoszczak</a:t>
            </a:r>
            <a:endParaRPr lang="pl-PL" sz="1600" b="1" dirty="0">
              <a:solidFill>
                <a:schemeClr val="bg1"/>
              </a:solidFill>
              <a:hlinkClick r:id="rId4"/>
            </a:endParaRPr>
          </a:p>
          <a:p>
            <a:pPr marL="360000">
              <a:lnSpc>
                <a:spcPct val="108000"/>
              </a:lnSpc>
            </a:pPr>
            <a:r>
              <a:rPr lang="pl-PL" sz="1600" dirty="0">
                <a:solidFill>
                  <a:schemeClr val="bg1"/>
                </a:solidFill>
                <a:hlinkClick r:id="rId5"/>
              </a:rPr>
              <a:t>akozakoszczak@ffrs.org.pl</a:t>
            </a:r>
          </a:p>
          <a:p>
            <a:pPr marL="360000">
              <a:lnSpc>
                <a:spcPct val="108000"/>
              </a:lnSpc>
            </a:pPr>
            <a:endParaRPr lang="pl-PL" sz="1600" dirty="0">
              <a:solidFill>
                <a:schemeClr val="bg1"/>
              </a:solidFill>
              <a:hlinkClick r:id="rId5"/>
            </a:endParaRPr>
          </a:p>
          <a:p>
            <a:pPr marL="360000">
              <a:lnSpc>
                <a:spcPct val="108000"/>
              </a:lnSpc>
            </a:pPr>
            <a:r>
              <a:rPr lang="pl-PL" sz="1600" dirty="0">
                <a:solidFill>
                  <a:schemeClr val="bg1"/>
                </a:solidFill>
              </a:rPr>
              <a:t>- członkinie  zarządu Fundacji na rzecz Różnorodności Społecznej (FRS), </a:t>
            </a:r>
            <a:r>
              <a:rPr lang="pl-PL" sz="1600" dirty="0" err="1">
                <a:solidFill>
                  <a:schemeClr val="bg1"/>
                </a:solidFill>
              </a:rPr>
              <a:t>współkoordynatorki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i="1" dirty="0">
                <a:solidFill>
                  <a:schemeClr val="bg1"/>
                </a:solidFill>
              </a:rPr>
              <a:t>Koalicji na rzecz wzmacniania roli asystentek i asystentów międzykulturowych oraz romskich</a:t>
            </a:r>
          </a:p>
          <a:p>
            <a:pPr marL="360000">
              <a:lnSpc>
                <a:spcPct val="108000"/>
              </a:lnSpc>
            </a:pPr>
            <a:endParaRPr lang="pl-PL" sz="1600" dirty="0">
              <a:solidFill>
                <a:schemeClr val="bg1"/>
              </a:solidFill>
            </a:endParaRPr>
          </a:p>
          <a:p>
            <a:pPr marL="3600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36000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 descr="Szkoła Doktorska Nauk Społecznych UW | Warsaw">
            <a:extLst>
              <a:ext uri="{FF2B5EF4-FFF2-40B4-BE49-F238E27FC236}">
                <a16:creationId xmlns:a16="http://schemas.microsoft.com/office/drawing/2014/main" id="{4CED73B5-9E79-1217-B583-2E033A3F3773}"/>
              </a:ext>
            </a:extLst>
          </p:cNvPr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 descr="Szkoła Doktorska Nauk Społecznych UW | Warsaw">
            <a:extLst>
              <a:ext uri="{FF2B5EF4-FFF2-40B4-BE49-F238E27FC236}">
                <a16:creationId xmlns:a16="http://schemas.microsoft.com/office/drawing/2014/main" id="{AFDF7531-69D1-0C57-01A6-8ADE14133D05}"/>
              </a:ext>
            </a:extLst>
          </p:cNvPr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>
            <a:extLst>
              <a:ext uri="{FF2B5EF4-FFF2-40B4-BE49-F238E27FC236}">
                <a16:creationId xmlns:a16="http://schemas.microsoft.com/office/drawing/2014/main" id="{765DF9DD-F799-63E0-760D-7494F431F10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-340" r="11556" b="513"/>
          <a:stretch/>
        </p:blipFill>
        <p:spPr>
          <a:xfrm>
            <a:off x="6212544" y="-25713"/>
            <a:ext cx="5979599" cy="450166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>
            <a:extLst>
              <a:ext uri="{FF2B5EF4-FFF2-40B4-BE49-F238E27FC236}">
                <a16:creationId xmlns:a16="http://schemas.microsoft.com/office/drawing/2014/main" id="{36E4B19E-078B-1CF6-D176-EF5BEFEC15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25</a:t>
            </a:fld>
            <a:endParaRPr/>
          </a:p>
        </p:txBody>
      </p:sp>
      <p:grpSp>
        <p:nvGrpSpPr>
          <p:cNvPr id="96" name="Google Shape;96;p1">
            <a:extLst>
              <a:ext uri="{FF2B5EF4-FFF2-40B4-BE49-F238E27FC236}">
                <a16:creationId xmlns:a16="http://schemas.microsoft.com/office/drawing/2014/main" id="{5A1DFD01-3DBD-4AE2-912C-4F31D2E2B41A}"/>
              </a:ext>
            </a:extLst>
          </p:cNvPr>
          <p:cNvGrpSpPr/>
          <p:nvPr/>
        </p:nvGrpSpPr>
        <p:grpSpPr>
          <a:xfrm>
            <a:off x="800221" y="5445199"/>
            <a:ext cx="10553579" cy="911151"/>
            <a:chOff x="612775" y="4069924"/>
            <a:chExt cx="10553579" cy="911151"/>
          </a:xfrm>
        </p:grpSpPr>
        <p:pic>
          <p:nvPicPr>
            <p:cNvPr id="97" name="Google Shape;97;p1">
              <a:extLst>
                <a:ext uri="{FF2B5EF4-FFF2-40B4-BE49-F238E27FC236}">
                  <a16:creationId xmlns:a16="http://schemas.microsoft.com/office/drawing/2014/main" id="{7F4B9599-1BA3-306B-9EA2-D323FBEE002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6402" t="23177" r="4603" b="20435"/>
            <a:stretch/>
          </p:blipFill>
          <p:spPr>
            <a:xfrm>
              <a:off x="3799968" y="4165086"/>
              <a:ext cx="3602709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>
              <a:extLst>
                <a:ext uri="{FF2B5EF4-FFF2-40B4-BE49-F238E27FC236}">
                  <a16:creationId xmlns:a16="http://schemas.microsoft.com/office/drawing/2014/main" id="{B96256BB-30C2-54B5-414F-0667D65AB41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9439" t="24432" r="12054" b="18942"/>
            <a:stretch/>
          </p:blipFill>
          <p:spPr>
            <a:xfrm>
              <a:off x="8153138" y="4069924"/>
              <a:ext cx="3013216" cy="90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>
              <a:extLst>
                <a:ext uri="{FF2B5EF4-FFF2-40B4-BE49-F238E27FC236}">
                  <a16:creationId xmlns:a16="http://schemas.microsoft.com/office/drawing/2014/main" id="{098F333F-D3E3-6967-51C9-4B060FCCF0D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315" t="5098" r="4221" b="7019"/>
            <a:stretch/>
          </p:blipFill>
          <p:spPr>
            <a:xfrm>
              <a:off x="612775" y="4081075"/>
              <a:ext cx="2133333" cy="900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3448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0" y="2313878"/>
            <a:ext cx="12192000" cy="2230243"/>
          </a:xfrm>
          <a:prstGeom prst="rect">
            <a:avLst/>
          </a:prstGeom>
          <a:solidFill>
            <a:srgbClr val="FF6F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Kim są i czym zajmują się asystentki i</a:t>
            </a:r>
            <a:br>
              <a:rPr lang="pl-PL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4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asystenci międzykulturowi?</a:t>
            </a:r>
            <a:endParaRPr sz="4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>
          <a:extLst>
            <a:ext uri="{FF2B5EF4-FFF2-40B4-BE49-F238E27FC236}">
              <a16:creationId xmlns:a16="http://schemas.microsoft.com/office/drawing/2014/main" id="{89783951-635E-4385-FD02-6218B0B9B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>
            <a:extLst>
              <a:ext uri="{FF2B5EF4-FFF2-40B4-BE49-F238E27FC236}">
                <a16:creationId xmlns:a16="http://schemas.microsoft.com/office/drawing/2014/main" id="{5162ABA9-6CBC-9AF2-15DF-73F36C5EE2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B91AEFE-D07F-9A54-B86A-3BD9C1C608A2}"/>
              </a:ext>
            </a:extLst>
          </p:cNvPr>
          <p:cNvSpPr/>
          <p:nvPr/>
        </p:nvSpPr>
        <p:spPr>
          <a:xfrm>
            <a:off x="542922" y="973542"/>
            <a:ext cx="10624432" cy="5482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08000"/>
              </a:lnSpc>
              <a:spcAft>
                <a:spcPts val="2400"/>
              </a:spcAft>
              <a:buClr>
                <a:schemeClr val="dk1"/>
              </a:buClr>
              <a:buSzPts val="2200"/>
            </a:pPr>
            <a:r>
              <a:rPr lang="pl-PL" sz="2700" dirty="0"/>
              <a:t>Asystentki i asystenci międzykulturowi to najczęściej osoby, które same mają doświadczenie migracji – dzięki temu dobrze rozumieją potrzeby dzieci i ich rodzin oraz potrafią na nie odpowiedzieć. </a:t>
            </a:r>
          </a:p>
          <a:p>
            <a:pPr marL="0" lvl="2">
              <a:lnSpc>
                <a:spcPct val="108000"/>
              </a:lnSpc>
              <a:spcAft>
                <a:spcPts val="2400"/>
              </a:spcAft>
              <a:buClr>
                <a:schemeClr val="dk1"/>
              </a:buClr>
              <a:buSzPts val="2200"/>
            </a:pPr>
            <a:r>
              <a:rPr lang="pl-PL" sz="2700" dirty="0"/>
              <a:t>Znają zarówno język polski, jak i język, którym posługuje się dziecko.</a:t>
            </a:r>
          </a:p>
          <a:p>
            <a:pPr marL="0" lvl="2">
              <a:lnSpc>
                <a:spcPct val="108000"/>
              </a:lnSpc>
              <a:spcAft>
                <a:spcPts val="2400"/>
              </a:spcAft>
              <a:buClr>
                <a:schemeClr val="dk1"/>
              </a:buClr>
              <a:buSzPts val="2200"/>
            </a:pPr>
            <a:r>
              <a:rPr lang="pl-PL" sz="2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Asystentki i asystenci wspierają edukację, adaptację i włączanie dzieci</a:t>
            </a:r>
            <a:br>
              <a:rPr lang="pl-PL" sz="2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pl-PL" sz="2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 doświadczeniem migracji oraz </a:t>
            </a:r>
            <a:r>
              <a:rPr lang="pl-PL" sz="27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integrację społeczności szkolnej</a:t>
            </a:r>
            <a:r>
              <a:rPr lang="pl-PL" sz="2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</a:p>
          <a:p>
            <a:pPr marL="0" lvl="2">
              <a:lnSpc>
                <a:spcPct val="108000"/>
              </a:lnSpc>
              <a:spcAft>
                <a:spcPts val="2400"/>
              </a:spcAft>
              <a:buClr>
                <a:schemeClr val="dk1"/>
              </a:buClr>
              <a:buSzPts val="2200"/>
            </a:pPr>
            <a:r>
              <a:rPr lang="pl-PL" sz="2700" dirty="0">
                <a:effectLst/>
              </a:rPr>
              <a:t>Są pośredniczkami i pośrednikami językowo-kulturowymi, wspierają nauczycielki i nauczycieli w prowadzeniu procesu dydaktycznego</a:t>
            </a:r>
            <a:br>
              <a:rPr lang="pl-PL" sz="2700" dirty="0">
                <a:effectLst/>
              </a:rPr>
            </a:br>
            <a:r>
              <a:rPr lang="pl-PL" sz="2700" dirty="0">
                <a:effectLst/>
              </a:rPr>
              <a:t>i wychowawczego oraz są wsparciem emocjonalnym dla dzieci z doświadczeniem migracji.</a:t>
            </a:r>
            <a:endParaRPr lang="pl-PL" sz="27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63DF8DB-5339-8157-2E9D-DE3A50DAB05D}"/>
              </a:ext>
            </a:extLst>
          </p:cNvPr>
          <p:cNvSpPr/>
          <p:nvPr/>
        </p:nvSpPr>
        <p:spPr>
          <a:xfrm>
            <a:off x="1" y="0"/>
            <a:ext cx="12191999" cy="711200"/>
          </a:xfrm>
          <a:prstGeom prst="rect">
            <a:avLst/>
          </a:prstGeom>
          <a:solidFill>
            <a:srgbClr val="FF6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latin typeface="Calibri"/>
                <a:ea typeface="Calibri"/>
                <a:cs typeface="Calibri"/>
                <a:sym typeface="Calibri"/>
              </a:rPr>
              <a:t>    Kim są i c</a:t>
            </a:r>
            <a:r>
              <a:rPr lang="pl-P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zym zajmują się asystentki i asystenci międzykulturowi?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3004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A2349-63BF-FF60-A1EF-C35A2887E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range check mark 8 icon - Free orange check mark icons">
            <a:extLst>
              <a:ext uri="{FF2B5EF4-FFF2-40B4-BE49-F238E27FC236}">
                <a16:creationId xmlns:a16="http://schemas.microsoft.com/office/drawing/2014/main" id="{0B58168B-2BD4-1D2F-22B0-36FAE5DB2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B04B62D-AC58-473E-E683-25FEC23EF7B8}"/>
              </a:ext>
            </a:extLst>
          </p:cNvPr>
          <p:cNvSpPr/>
          <p:nvPr/>
        </p:nvSpPr>
        <p:spPr>
          <a:xfrm>
            <a:off x="593350" y="705756"/>
            <a:ext cx="10671278" cy="653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08000"/>
              </a:lnSpc>
              <a:spcAft>
                <a:spcPts val="600"/>
              </a:spcAft>
              <a:buClr>
                <a:schemeClr val="dk1"/>
              </a:buClr>
              <a:buSzPts val="2200"/>
            </a:pPr>
            <a:r>
              <a:rPr lang="pl-PL" sz="2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Asystentki i asystenci międzykulturowi: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100" dirty="0"/>
              <a:t>wspierają dzieci z doświadczeniem migracji w adaptacji w środowisku szkolnym,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100" dirty="0"/>
              <a:t>tłumaczą pomiędzy: dziećmi mówiącymi w różnych językach, dziećmi a kadrą, kadrą szkoły a rodzicami lub opiekunami prawnymi,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100" dirty="0"/>
              <a:t>pomagają w nauce języka polskiego oraz w nauce przedmiotów,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100" dirty="0"/>
              <a:t>współpracują z kadrą szkoły w określeniu potrzeb edukacyjnych, psychospołecznych, socjalno-bytowych dzieci z doświadczeniem migracji oraz w odpowiadaniu na te potrzeby,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100" dirty="0"/>
              <a:t>pośredniczą w kontaktach pomiędzy szkołą a rodzicami lub opiekunami prawnymi dzieci,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100" dirty="0"/>
              <a:t>wyjaśniają i pomagają zrozumieć różnice kulturowe,  oraz rozwiązywać wynikające z nich nieporozumienia czy konflikty,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100" dirty="0"/>
              <a:t>współpracują z kadrą szkoły w zapobieganiu i przeciwdziałaniu przemocy, wykluczeniu oraz dyskryminacji,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2100" dirty="0"/>
              <a:t>wspólnie z kadrą szkoły kształtują postawę szacunku dla różnorodności społecznej w szkole.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endParaRPr lang="pl-PL" sz="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pl-PL" sz="2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Zadania asystentek i asystentów międzykulturowych zostały opisane m.in. w</a:t>
            </a:r>
            <a:r>
              <a:rPr lang="pl-PL" sz="2100" dirty="0"/>
              <a:t> </a:t>
            </a:r>
            <a:r>
              <a:rPr lang="pl-PL" sz="2100" dirty="0">
                <a:hlinkClick r:id="rId3"/>
              </a:rPr>
              <a:t>Klasyfikacji Zawodów i Specjalności (</a:t>
            </a:r>
            <a:r>
              <a:rPr lang="pl-PL" sz="2100" dirty="0" err="1">
                <a:hlinkClick r:id="rId3"/>
              </a:rPr>
              <a:t>KZiS</a:t>
            </a:r>
            <a:r>
              <a:rPr lang="pl-PL" sz="2100" dirty="0">
                <a:hlinkClick r:id="rId3"/>
              </a:rPr>
              <a:t>)</a:t>
            </a:r>
            <a:r>
              <a:rPr lang="pl-PL" sz="2100" dirty="0"/>
              <a:t>: </a:t>
            </a:r>
            <a:r>
              <a:rPr lang="pl-PL" sz="2100" dirty="0">
                <a:hlinkClick r:id="rId4"/>
              </a:rPr>
              <a:t>https://bit.ly/4aaUP9f</a:t>
            </a:r>
            <a:r>
              <a:rPr lang="pl-PL" sz="2100" dirty="0"/>
              <a:t> 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endParaRPr lang="pl-PL" sz="2100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A683F5DB-3304-AD29-84AC-6C5B4E0A98E0}"/>
              </a:ext>
            </a:extLst>
          </p:cNvPr>
          <p:cNvGrpSpPr/>
          <p:nvPr/>
        </p:nvGrpSpPr>
        <p:grpSpPr>
          <a:xfrm>
            <a:off x="641990" y="3209916"/>
            <a:ext cx="11049036" cy="1576384"/>
            <a:chOff x="754688" y="4247878"/>
            <a:chExt cx="11049036" cy="1798386"/>
          </a:xfrm>
        </p:grpSpPr>
        <p:sp>
          <p:nvSpPr>
            <p:cNvPr id="11" name="Symbol zastępczy zawartości 2">
              <a:extLst>
                <a:ext uri="{FF2B5EF4-FFF2-40B4-BE49-F238E27FC236}">
                  <a16:creationId xmlns:a16="http://schemas.microsoft.com/office/drawing/2014/main" id="{3A56262B-757A-2C62-BAE3-5C5557012BDE}"/>
                </a:ext>
              </a:extLst>
            </p:cNvPr>
            <p:cNvSpPr txBox="1">
              <a:spLocks/>
            </p:cNvSpPr>
            <p:nvPr/>
          </p:nvSpPr>
          <p:spPr>
            <a:xfrm>
              <a:off x="754688" y="4247878"/>
              <a:ext cx="10778809" cy="9971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pl-PL" sz="1800" dirty="0"/>
            </a:p>
          </p:txBody>
        </p:sp>
        <p:sp>
          <p:nvSpPr>
            <p:cNvPr id="17" name="Symbol zastępczy zawartości 2">
              <a:extLst>
                <a:ext uri="{FF2B5EF4-FFF2-40B4-BE49-F238E27FC236}">
                  <a16:creationId xmlns:a16="http://schemas.microsoft.com/office/drawing/2014/main" id="{CBE1D794-5043-9129-9A1F-26C5564C848C}"/>
                </a:ext>
              </a:extLst>
            </p:cNvPr>
            <p:cNvSpPr txBox="1">
              <a:spLocks/>
            </p:cNvSpPr>
            <p:nvPr/>
          </p:nvSpPr>
          <p:spPr>
            <a:xfrm>
              <a:off x="799838" y="5044512"/>
              <a:ext cx="11003886" cy="10017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 lang="pl-PL" sz="1800" dirty="0"/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AAD3D8C0-1298-506B-9B09-FE99C0A12383}"/>
              </a:ext>
            </a:extLst>
          </p:cNvPr>
          <p:cNvSpPr/>
          <p:nvPr/>
        </p:nvSpPr>
        <p:spPr>
          <a:xfrm>
            <a:off x="1" y="0"/>
            <a:ext cx="12191999" cy="711200"/>
          </a:xfrm>
          <a:prstGeom prst="rect">
            <a:avLst/>
          </a:prstGeom>
          <a:solidFill>
            <a:srgbClr val="FF6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latin typeface="Calibri"/>
                <a:ea typeface="Calibri"/>
                <a:cs typeface="Calibri"/>
                <a:sym typeface="Calibri"/>
              </a:rPr>
              <a:t>    Zadania </a:t>
            </a:r>
            <a:r>
              <a:rPr lang="pl-P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asystentek i asystentów międzykulturowych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20398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/>
          <p:nvPr/>
        </p:nvSpPr>
        <p:spPr>
          <a:xfrm>
            <a:off x="433038" y="771745"/>
            <a:ext cx="11100620" cy="621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2">
              <a:lnSpc>
                <a:spcPct val="122000"/>
              </a:lnSpc>
              <a:spcAft>
                <a:spcPts val="1400"/>
              </a:spcAft>
              <a:buClr>
                <a:schemeClr val="dk1"/>
              </a:buClr>
              <a:buSzPts val="2400"/>
            </a:pPr>
            <a:r>
              <a:rPr lang="pl-PL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 jednej szkole może pracować kilka asystentek </a:t>
            </a:r>
            <a:r>
              <a:rPr lang="pl-P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lub asystentów w zależności</a:t>
            </a:r>
            <a:br>
              <a:rPr lang="pl-P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pl-P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od potrzeb szkoły i dzieci, które do niej chodzą. Może to być np. kilka asystentek</a:t>
            </a:r>
            <a:br>
              <a:rPr lang="pl-P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pl-P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z Ukrainy lub asystentki posługujące się różnymi językami - jeśli w szkole są dzieci</a:t>
            </a:r>
            <a:br>
              <a:rPr lang="pl-P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pl-P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 różnym pochodzeniu.</a:t>
            </a:r>
          </a:p>
          <a:p>
            <a:pPr marL="0" lvl="2">
              <a:lnSpc>
                <a:spcPct val="122000"/>
              </a:lnSpc>
              <a:spcAft>
                <a:spcPts val="1400"/>
              </a:spcAft>
              <a:buClr>
                <a:schemeClr val="dk1"/>
              </a:buClr>
              <a:buSzPts val="2400"/>
            </a:pPr>
            <a:r>
              <a:rPr lang="pl-PL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Najlepiej, jeśli asystentki i asystenci pracują na pełny etat w jednej szkole.</a:t>
            </a:r>
            <a:endParaRPr lang="pl-PL" sz="2400" dirty="0"/>
          </a:p>
          <a:p>
            <a:pPr marL="0" marR="0" lvl="2" algn="l" rtl="0">
              <a:lnSpc>
                <a:spcPct val="122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2400"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Asystentki </a:t>
            </a:r>
            <a:r>
              <a:rPr lang="pl-P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pl-PL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ą zatrudnian</a:t>
            </a:r>
            <a:r>
              <a:rPr lang="pl-P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l-PL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przez szkołę ze środków przekazanych przez organ prowadzący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czasem przez organizację pozarządową. </a:t>
            </a:r>
            <a:endParaRPr sz="2400" dirty="0"/>
          </a:p>
          <a:p>
            <a:pPr marL="0" marR="0" lvl="2" algn="l" rtl="0">
              <a:lnSpc>
                <a:spcPct val="122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2400"/>
            </a:pPr>
            <a:r>
              <a:rPr lang="pl-PL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Asystentki i asystenci są obecni podczas lekcji</a:t>
            </a:r>
            <a:r>
              <a:rPr lang="pl-P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stałe w jednej klasie (np. w edukacji początkowej lub w oddziale przygotowawczym) albo pracują rotacyjnie w różnych klasach. Współpracują ściśle z nauczycielką</a:t>
            </a:r>
            <a:r>
              <a:rPr lang="pl-P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lub nauczycielem oraz z wychowawcami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pl-P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Blisko towarzyszą dzieciom.</a:t>
            </a:r>
            <a:r>
              <a:rPr lang="pl-PL" sz="2400" dirty="0">
                <a:sym typeface="Calibri"/>
              </a:rPr>
              <a:t> </a:t>
            </a:r>
            <a:r>
              <a:rPr lang="pl-P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Mogą być 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obecn</a:t>
            </a:r>
            <a:r>
              <a:rPr lang="pl-P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pl-PL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także podczas zajęć świetlicowych, zebrań z rodzicami itp. 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2255088-4C9D-D808-C80E-AAE200EEA347}"/>
              </a:ext>
            </a:extLst>
          </p:cNvPr>
          <p:cNvSpPr/>
          <p:nvPr/>
        </p:nvSpPr>
        <p:spPr>
          <a:xfrm>
            <a:off x="1" y="0"/>
            <a:ext cx="12191999" cy="711200"/>
          </a:xfrm>
          <a:prstGeom prst="rect">
            <a:avLst/>
          </a:prstGeom>
          <a:solidFill>
            <a:srgbClr val="FF6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latin typeface="Calibri"/>
                <a:ea typeface="Calibri"/>
                <a:cs typeface="Calibri"/>
                <a:sym typeface="Calibri"/>
              </a:rPr>
              <a:t>    Jak pracują asystentki </a:t>
            </a:r>
            <a:r>
              <a:rPr lang="pl-PL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asystenci międzykulturowi?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 descr="Orange check mark 8 icon - Free orange check mark ic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566027" y="855663"/>
            <a:ext cx="10691906" cy="399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obecności asystentek i asystentów w szkole korzysta cała społeczność szkolna: </a:t>
            </a:r>
            <a:r>
              <a:rPr lang="pl-PL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dzieci z doświadczeniem migracji i ich rodziny, nauczycielki i nauczyciele, zespół psychologiczno-pedagogiczny, dyrekcje. Dzieci polskie i ich rodziny.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2" indent="-2159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>
            <a:spLocks noGrp="1"/>
          </p:cNvSpPr>
          <p:nvPr>
            <p:ph type="sldNum" idx="12"/>
          </p:nvPr>
        </p:nvSpPr>
        <p:spPr>
          <a:xfrm>
            <a:off x="8617300" y="6342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  <p:sp>
        <p:nvSpPr>
          <p:cNvPr id="204" name="Google Shape;204;p10"/>
          <p:cNvSpPr/>
          <p:nvPr/>
        </p:nvSpPr>
        <p:spPr>
          <a:xfrm>
            <a:off x="576811" y="2536725"/>
            <a:ext cx="5488739" cy="2536722"/>
          </a:xfrm>
          <a:prstGeom prst="wedgeRectCallout">
            <a:avLst>
              <a:gd name="adj1" fmla="val 19007"/>
              <a:gd name="adj2" fmla="val -62604"/>
            </a:avLst>
          </a:prstGeom>
          <a:noFill/>
          <a:ln w="38100" cap="flat" cmpd="sng">
            <a:solidFill>
              <a:srgbClr val="FF6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0000" lvl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latin typeface="Calibri"/>
                <a:ea typeface="Calibri"/>
                <a:cs typeface="Calibri"/>
                <a:sym typeface="Calibri"/>
              </a:rPr>
              <a:t>Nauczycielka języka polskiego 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(szkoła podstawowa): „Gdyby nie było asystentki międzykulturowej na lekcji, miałabym spore problemy ze zrozumieniem słów jak</a:t>
            </a:r>
            <a:br>
              <a:rPr lang="pl-PL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i przekazaniem ich podopiecznym.</a:t>
            </a:r>
            <a:br>
              <a:rPr lang="pl-PL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Nawet jeśli kontekst jest zrozumiały, to niektóre naukowe wyrazy mogą być niezrozumiałe.”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6422806" y="2536724"/>
            <a:ext cx="5044899" cy="3987951"/>
          </a:xfrm>
          <a:prstGeom prst="wedgeRectCallout">
            <a:avLst>
              <a:gd name="adj1" fmla="val -21630"/>
              <a:gd name="adj2" fmla="val -60437"/>
            </a:avLst>
          </a:prstGeom>
          <a:noFill/>
          <a:ln w="38100" cap="flat" cmpd="sng">
            <a:solidFill>
              <a:srgbClr val="007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440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latin typeface="Calibri"/>
                <a:ea typeface="Calibri"/>
                <a:cs typeface="Calibri"/>
                <a:sym typeface="Calibri"/>
              </a:rPr>
              <a:t>Pedagog szkolny 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(szkoła podstawowa):</a:t>
            </a:r>
            <a:br>
              <a:rPr lang="pl-PL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„W czym pomaga asystent międzykulturowy</a:t>
            </a:r>
            <a:br>
              <a:rPr lang="pl-PL" sz="2000" dirty="0">
                <a:latin typeface="Calibri"/>
                <a:ea typeface="Calibri"/>
                <a:cs typeface="Calibri"/>
                <a:sym typeface="Calibri"/>
              </a:rPr>
            </a:b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w szkole? W porozumiewaniu się między dziećmi, dzieci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migranckie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zgłaszają problemy w pierwszej kolejności do asystentki międzykulturowej, jest możliwość szybkiej reakcji na pojawiające się trudności w szkole. </a:t>
            </a:r>
          </a:p>
          <a:p>
            <a:pPr marL="1440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200" dirty="0">
              <a:latin typeface="Calibri"/>
              <a:ea typeface="Calibri"/>
              <a:cs typeface="Calibri"/>
              <a:sym typeface="Calibri"/>
            </a:endParaRPr>
          </a:p>
          <a:p>
            <a:pPr marL="1440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Bardzo ważne jest również wyjaśnienie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zachowań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, które wychodzą z różnic międzykulturowych.”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586643" y="5323461"/>
            <a:ext cx="5509357" cy="1201214"/>
          </a:xfrm>
          <a:prstGeom prst="wedgeRectCallout">
            <a:avLst>
              <a:gd name="adj1" fmla="val -54583"/>
              <a:gd name="adj2" fmla="val -18389"/>
            </a:avLst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440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b="1" dirty="0">
                <a:latin typeface="Calibri"/>
                <a:ea typeface="Calibri"/>
                <a:cs typeface="Calibri"/>
                <a:sym typeface="Calibri"/>
              </a:rPr>
              <a:t>Dzieci ukraińskie 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(do asystentki międzykulturowej): „Dzięki Pani mogliśmy wytrwać w tej szkole."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666C9CB-86D2-8741-2158-05FD49260CEB}"/>
              </a:ext>
            </a:extLst>
          </p:cNvPr>
          <p:cNvSpPr/>
          <p:nvPr/>
        </p:nvSpPr>
        <p:spPr>
          <a:xfrm>
            <a:off x="1" y="0"/>
            <a:ext cx="12191999" cy="711200"/>
          </a:xfrm>
          <a:prstGeom prst="rect">
            <a:avLst/>
          </a:prstGeom>
          <a:solidFill>
            <a:srgbClr val="FF6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latin typeface="Calibri"/>
                <a:ea typeface="Calibri"/>
                <a:cs typeface="Calibri"/>
                <a:sym typeface="Calibri"/>
              </a:rPr>
              <a:t>    Korzyści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>
          <a:extLst>
            <a:ext uri="{FF2B5EF4-FFF2-40B4-BE49-F238E27FC236}">
              <a16:creationId xmlns:a16="http://schemas.microsoft.com/office/drawing/2014/main" id="{F5515B49-BA39-471B-220C-4DF6E9B0D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>
            <a:extLst>
              <a:ext uri="{FF2B5EF4-FFF2-40B4-BE49-F238E27FC236}">
                <a16:creationId xmlns:a16="http://schemas.microsoft.com/office/drawing/2014/main" id="{81AC0B67-7F9C-5BD1-087B-CDAE61E0E757}"/>
              </a:ext>
            </a:extLst>
          </p:cNvPr>
          <p:cNvSpPr/>
          <p:nvPr/>
        </p:nvSpPr>
        <p:spPr>
          <a:xfrm>
            <a:off x="0" y="2313878"/>
            <a:ext cx="12192000" cy="223024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Zatrudnianie asystentek i asystentów</a:t>
            </a:r>
          </a:p>
        </p:txBody>
      </p:sp>
      <p:sp>
        <p:nvSpPr>
          <p:cNvPr id="184" name="Google Shape;184;p9">
            <a:extLst>
              <a:ext uri="{FF2B5EF4-FFF2-40B4-BE49-F238E27FC236}">
                <a16:creationId xmlns:a16="http://schemas.microsoft.com/office/drawing/2014/main" id="{32C7961B-72B0-DBC4-A1E2-41DDC351D5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54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10943-2B52-B452-0181-CC48ADF55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range check mark 8 icon - Free orange check mark icons">
            <a:extLst>
              <a:ext uri="{FF2B5EF4-FFF2-40B4-BE49-F238E27FC236}">
                <a16:creationId xmlns:a16="http://schemas.microsoft.com/office/drawing/2014/main" id="{BB70BE6E-E1CE-86AF-C4E8-66BF1581DB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37A79BA-1039-2F21-A918-660910A52D93}"/>
              </a:ext>
            </a:extLst>
          </p:cNvPr>
          <p:cNvGrpSpPr/>
          <p:nvPr/>
        </p:nvGrpSpPr>
        <p:grpSpPr>
          <a:xfrm>
            <a:off x="641990" y="3209916"/>
            <a:ext cx="11049036" cy="1576384"/>
            <a:chOff x="754688" y="4247878"/>
            <a:chExt cx="11049036" cy="1798386"/>
          </a:xfrm>
        </p:grpSpPr>
        <p:sp>
          <p:nvSpPr>
            <p:cNvPr id="11" name="Symbol zastępczy zawartości 2">
              <a:extLst>
                <a:ext uri="{FF2B5EF4-FFF2-40B4-BE49-F238E27FC236}">
                  <a16:creationId xmlns:a16="http://schemas.microsoft.com/office/drawing/2014/main" id="{7E385221-AD57-89A7-5CD5-86E06676A606}"/>
                </a:ext>
              </a:extLst>
            </p:cNvPr>
            <p:cNvSpPr txBox="1">
              <a:spLocks/>
            </p:cNvSpPr>
            <p:nvPr/>
          </p:nvSpPr>
          <p:spPr>
            <a:xfrm>
              <a:off x="754688" y="4247878"/>
              <a:ext cx="10778809" cy="9971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endParaRPr lang="pl-PL" sz="1800" dirty="0"/>
            </a:p>
          </p:txBody>
        </p:sp>
        <p:sp>
          <p:nvSpPr>
            <p:cNvPr id="17" name="Symbol zastępczy zawartości 2">
              <a:extLst>
                <a:ext uri="{FF2B5EF4-FFF2-40B4-BE49-F238E27FC236}">
                  <a16:creationId xmlns:a16="http://schemas.microsoft.com/office/drawing/2014/main" id="{163E381A-A361-F6CE-CA1C-B48567181509}"/>
                </a:ext>
              </a:extLst>
            </p:cNvPr>
            <p:cNvSpPr txBox="1">
              <a:spLocks/>
            </p:cNvSpPr>
            <p:nvPr/>
          </p:nvSpPr>
          <p:spPr>
            <a:xfrm>
              <a:off x="799838" y="5044512"/>
              <a:ext cx="11003886" cy="100175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8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endParaRPr lang="pl-PL" sz="1800" dirty="0"/>
            </a:p>
          </p:txBody>
        </p:sp>
      </p:grpSp>
      <p:sp>
        <p:nvSpPr>
          <p:cNvPr id="5" name="Prostokąt 4">
            <a:extLst>
              <a:ext uri="{FF2B5EF4-FFF2-40B4-BE49-F238E27FC236}">
                <a16:creationId xmlns:a16="http://schemas.microsoft.com/office/drawing/2014/main" id="{C1F56FA3-D903-10BC-AD91-9515FD805ADD}"/>
              </a:ext>
            </a:extLst>
          </p:cNvPr>
          <p:cNvSpPr/>
          <p:nvPr/>
        </p:nvSpPr>
        <p:spPr>
          <a:xfrm>
            <a:off x="0" y="0"/>
            <a:ext cx="12191999" cy="56580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/>
              <a:t>    Jak zatrudnić asystentkę lub asystenta międzykulturowego w szkole?</a:t>
            </a:r>
            <a:endParaRPr lang="pl-PL" sz="28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60B73B9-0A97-151B-2F54-6B264706C700}"/>
              </a:ext>
            </a:extLst>
          </p:cNvPr>
          <p:cNvSpPr/>
          <p:nvPr/>
        </p:nvSpPr>
        <p:spPr>
          <a:xfrm>
            <a:off x="376725" y="867541"/>
            <a:ext cx="11173285" cy="605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400" dirty="0"/>
              <a:t>Aby zatrudnić asystentkę międzykulturową lub asystenta międzykulturowego dyrekcja szkoły składa </a:t>
            </a:r>
            <a:r>
              <a:rPr lang="pl-PL" sz="2400" b="1" dirty="0"/>
              <a:t>wniosek do</a:t>
            </a:r>
            <a:r>
              <a:rPr lang="pl-PL" sz="2400" dirty="0"/>
              <a:t> </a:t>
            </a:r>
            <a:r>
              <a:rPr lang="pl-PL" sz="2400" b="1" dirty="0"/>
              <a:t>organu</a:t>
            </a:r>
            <a:r>
              <a:rPr lang="pl-PL" sz="2400" dirty="0"/>
              <a:t> </a:t>
            </a:r>
            <a:r>
              <a:rPr lang="pl-PL" sz="2400" b="1" dirty="0"/>
              <a:t>prowadzącego</a:t>
            </a:r>
            <a:r>
              <a:rPr lang="pl-PL" sz="2400" dirty="0"/>
              <a:t> o przekazanie środków na zatrudnienie takiej osoby na podstawie </a:t>
            </a:r>
            <a:r>
              <a:rPr lang="pl-PL" sz="2400" i="1" dirty="0"/>
              <a:t>Ustawy z dnia 14 grudnia 2016 Prawo Oświatowe</a:t>
            </a:r>
            <a:r>
              <a:rPr lang="pl-PL" sz="2400" dirty="0"/>
              <a:t>, rozdział 7: Kształcenie osób przybywających z zagranicy, Artykuł 165 ustęp 8a.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400" b="1" dirty="0"/>
              <a:t>Dotyczy to zatrudnienia asystentek i asystentów dowolnej narodowości.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400" dirty="0"/>
              <a:t> 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400" dirty="0"/>
              <a:t>Zdarza się, że organy prowadzące odmawiają przyznania środków na zatrudnienie pomocy nauczyciela, powołując się na ograniczenia budżetowe. W takiej sytuacji warto: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regularnie i systematycznie adresowanie do organu prowadzące pisma o przekazanie środków na zatrudnienie asystentki międzykulturowej lub asystenta międzykulturowego,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szczegółowo uzasadnić potrzebę zatrudnienia takiej osoby - pisemne lub podczas spotkania z przedstawiciel(k)</a:t>
            </a:r>
            <a:r>
              <a:rPr lang="pl-PL" sz="2400" dirty="0" err="1"/>
              <a:t>ami</a:t>
            </a:r>
            <a:r>
              <a:rPr lang="pl-PL" sz="2400" dirty="0"/>
              <a:t> organu prowadzącego.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pl-PL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751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1780DE6FE77E4B8331F43C3BDA05D1" ma:contentTypeVersion="1" ma:contentTypeDescription="Create a new document." ma:contentTypeScope="" ma:versionID="8807d0357109263713a1bfb952bbebfd">
  <xsd:schema xmlns:xsd="http://www.w3.org/2001/XMLSchema" xmlns:xs="http://www.w3.org/2001/XMLSchema" xmlns:p="http://schemas.microsoft.com/office/2006/metadata/properties" xmlns:ns3="9f0f1da9-9952-4d8e-b9d5-b0541dcc5eb4" targetNamespace="http://schemas.microsoft.com/office/2006/metadata/properties" ma:root="true" ma:fieldsID="6ee44804c75536101ae99386743150b8" ns3:_="">
    <xsd:import namespace="9f0f1da9-9952-4d8e-b9d5-b0541dcc5eb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f1da9-9952-4d8e-b9d5-b0541dcc5eb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44F3F2-E710-45C4-ABAC-B7EE680F0F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f1da9-9952-4d8e-b9d5-b0541dcc5e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D3511D-0926-4B0E-B9FE-4D9CD423FB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AC8660-8C57-41A1-BAB8-4C3BD0353D9A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9f0f1da9-9952-4d8e-b9d5-b0541dcc5eb4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5908</TotalTime>
  <Words>2058</Words>
  <Application>Microsoft Office PowerPoint</Application>
  <PresentationFormat>Panoramiczny</PresentationFormat>
  <Paragraphs>192</Paragraphs>
  <Slides>25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Urbanist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Edukacja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AK</dc:creator>
  <cp:lastModifiedBy>Agnieszka Kozakoszczak</cp:lastModifiedBy>
  <cp:revision>168</cp:revision>
  <cp:lastPrinted>2024-06-04T17:40:29Z</cp:lastPrinted>
  <dcterms:created xsi:type="dcterms:W3CDTF">2022-05-16T17:11:26Z</dcterms:created>
  <dcterms:modified xsi:type="dcterms:W3CDTF">2025-01-11T20:39:14Z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0x010100C81780DE6FE77E4B8331F43C3BDA05D1</vt:lpwstr>
  </property>
</Properties>
</file>